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1.xml" ContentType="application/vnd.openxmlformats-officedocument.presentationml.notesSlide+xml"/>
  <Override PartName="/ppt/notesSlides/notesSlide8.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3.xml" ContentType="application/vnd.openxmlformats-officedocument.presentationml.notesSlide+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0"/>
  </p:notesMasterIdLst>
  <p:sldIdLst>
    <p:sldId id="256" r:id="rId2"/>
    <p:sldId id="339" r:id="rId3"/>
    <p:sldId id="317" r:id="rId4"/>
    <p:sldId id="268" r:id="rId5"/>
    <p:sldId id="279" r:id="rId6"/>
    <p:sldId id="343" r:id="rId7"/>
    <p:sldId id="413" r:id="rId8"/>
    <p:sldId id="414" r:id="rId9"/>
    <p:sldId id="388" r:id="rId10"/>
    <p:sldId id="389" r:id="rId11"/>
    <p:sldId id="415" r:id="rId12"/>
    <p:sldId id="416" r:id="rId13"/>
    <p:sldId id="417" r:id="rId14"/>
    <p:sldId id="418" r:id="rId15"/>
    <p:sldId id="419" r:id="rId16"/>
    <p:sldId id="420" r:id="rId17"/>
    <p:sldId id="421" r:id="rId18"/>
    <p:sldId id="314" r:id="rId19"/>
  </p:sldIdLst>
  <p:sldSz cx="9144000" cy="6858000" type="screen4x3"/>
  <p:notesSz cx="6858000" cy="9144000"/>
  <p:embeddedFontLst>
    <p:embeddedFont>
      <p:font typeface="Bebas Neue" panose="020B0604020202020204" charset="0"/>
      <p:regular r:id="rId21"/>
    </p:embeddedFont>
    <p:embeddedFont>
      <p:font typeface="Calibri" panose="020F0502020204030204" pitchFamily="34" charset="0"/>
      <p:regular r:id="rId22"/>
      <p:bold r:id="rId23"/>
      <p:italic r:id="rId24"/>
      <p:boldItalic r:id="rId25"/>
    </p:embeddedFont>
    <p:embeddedFont>
      <p:font typeface="Franklin Gothic" panose="020B0604020202020204" charset="0"/>
      <p:regular r:id="rId26"/>
      <p:bold r:id="rId27"/>
      <p:italic r:id="rId28"/>
      <p:boldItalic r:id="rId29"/>
    </p:embeddedFont>
    <p:embeddedFont>
      <p:font typeface="Roboto Condensed" panose="020B0604020202020204" charset="0"/>
      <p:regular r:id="rId30"/>
      <p:bold r:id="rId31"/>
      <p:italic r:id="rId32"/>
      <p:boldItalic r:id="rId33"/>
    </p:embeddedFont>
    <p:embeddedFont>
      <p:font typeface="Roboto Mono"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660066"/>
    <a:srgbClr val="0000DE"/>
    <a:srgbClr val="008000"/>
    <a:srgbClr val="4D7731"/>
    <a:srgbClr val="003366"/>
    <a:srgbClr val="4C004C"/>
    <a:srgbClr val="8EB65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Estilo oscuro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4" autoAdjust="0"/>
    <p:restoredTop sz="85158" autoAdjust="0"/>
  </p:normalViewPr>
  <p:slideViewPr>
    <p:cSldViewPr snapToGrid="0" snapToObjects="1">
      <p:cViewPr varScale="1">
        <p:scale>
          <a:sx n="61" d="100"/>
          <a:sy n="61" d="100"/>
        </p:scale>
        <p:origin x="16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viewProps" Target="viewProps.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customXml" Target="../customXml/item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customXml" Target="../customXml/item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presProps" Target="presProps.xml"/></Relationships>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0714474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63392f1e7f_0_4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63392f1e7f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95701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WHILE LOOP para leer las Filas del Cursor</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charset="0"/>
              </a:rPr>
              <a:t>El mismo ejemplo de Loop Simple ahora se realiza con WHILE LOOP. S</a:t>
            </a: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e define dos variables BIND con los valores .25 y .15. Estos dos valores de almacenarán en el VARRAY varray_porc_aum que se ha definido en la bloque PL/SQL. En el bloque además se ha declarado el cursor cur_datos_emp que obtendrá la identificación del empleado, salario, los años que lleva trabajando en la empresa y en nombre de la ciudad en la que trabaja.</a:t>
            </a:r>
          </a:p>
        </p:txBody>
      </p:sp>
    </p:spTree>
    <p:extLst>
      <p:ext uri="{BB962C8B-B14F-4D97-AF65-F5344CB8AC3E}">
        <p14:creationId xmlns:p14="http://schemas.microsoft.com/office/powerpoint/2010/main" val="4264191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WHILE LOOP para leer las Filas del Cursor</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Para poder procesar todas las filas del cursor, se usa WHILE LOOP la iteración se realizará mientras existan filas en el Set Activo del cursor (condición cur_datos_emp%FOUND). Para poder validar esta condición se debe leer la primera fila del cursor fuera del loop. Las siguientes lecturas de las filas del cursor se realizarán dentro del loop.</a:t>
            </a: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Por cada fila que se leerá del cursor:</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calculará bonificación por años trabajados si es que el empleado lleva trabajando 15 o más años.</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calculará bonificación extra si el empleado trabaja en Toronto o Londres. Los porcentajes son los que se almacenaron en el arreglo (25% y 15%).</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actualizará el salario del empleado sólo si le corresponde una o ambas bonificaciones.</a:t>
            </a:r>
          </a:p>
        </p:txBody>
      </p:sp>
    </p:spTree>
    <p:extLst>
      <p:ext uri="{BB962C8B-B14F-4D97-AF65-F5344CB8AC3E}">
        <p14:creationId xmlns:p14="http://schemas.microsoft.com/office/powerpoint/2010/main" val="1944449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FOR LOOP para leer las Filas del Cursor</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FOR LOOP es el método más fácil para procesar cursores explícitos porque se ejecutan en forma implícita las instrucciones OPEN, FETCH, EXIT y CLOSE.</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El loop finaliza automáticamente cuando la última fila del Set Activo del cursor es leída.</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El registro es declarado implícitamente y es válido sólo dentro del loop. </a:t>
            </a:r>
          </a:p>
          <a:p>
            <a:pPr marL="171450" marR="0" lvl="0" indent="-171450" algn="just"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Los campos del registros serán las mismas columnas que se obtienen en la sentencia SELECT del cursor. Por esta razón, si existen expresiones (de fechas, matemáticas, etc.) se les deben asignar alias en la cláusula SELECT. </a:t>
            </a:r>
          </a:p>
        </p:txBody>
      </p:sp>
    </p:spTree>
    <p:extLst>
      <p:ext uri="{BB962C8B-B14F-4D97-AF65-F5344CB8AC3E}">
        <p14:creationId xmlns:p14="http://schemas.microsoft.com/office/powerpoint/2010/main" val="32232162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Leer las Filas del Cursor con LOOP Simple</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charset="0"/>
              </a:rPr>
              <a:t>El mismo ejemplo de Loop Simple ahora se realiza con FOR LOOP. S</a:t>
            </a: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e define dos variables BIND con los valores .25 y .15. Estos dos valores de almacenarán en el VARRAY varray_porc_aum que se ha definido en la bloque PL/SQL. En el bloque además se ha declarado el cursor cur_datos_emp que obtendrá la identificación del empleado, salario, los años que lleva trabajando en la empresa y en nombre de la ciudad en la que trabaja.</a:t>
            </a: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Sin embargo, ahora no se definen variable escalares para almacenar los valores que se leen del cursor ya que éstos ahora se almacenarán en el registro que se declara en forma implícita en el loop.</a:t>
            </a:r>
          </a:p>
        </p:txBody>
      </p:sp>
    </p:spTree>
    <p:extLst>
      <p:ext uri="{BB962C8B-B14F-4D97-AF65-F5344CB8AC3E}">
        <p14:creationId xmlns:p14="http://schemas.microsoft.com/office/powerpoint/2010/main" val="36837230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Leer las Filas del Cursor con LOOP Simple</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Para poder procesar todas las filas del cursor, se usa FOR LOOP y se declara el </a:t>
            </a:r>
            <a:r>
              <a:rPr kumimoji="0" lang="es-MX"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registo</a:t>
            </a: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 </a:t>
            </a:r>
            <a:r>
              <a:rPr kumimoji="0" lang="es-MX"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reg_datos_emp</a:t>
            </a: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 el cual se almacenarán los valores que se leerán del cursor. Los campos del registro </a:t>
            </a:r>
            <a:r>
              <a:rPr kumimoji="0" lang="es-MX"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reg_datos_emp</a:t>
            </a: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 serán: </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employee_id, salary, </a:t>
            </a:r>
            <a:r>
              <a:rPr kumimoji="0" lang="en-US"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annos_trab</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 (alias que se le </a:t>
            </a:r>
            <a:r>
              <a:rPr kumimoji="0" lang="en-US"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asignó</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 a la </a:t>
            </a:r>
            <a:r>
              <a:rPr kumimoji="0" lang="en-US"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expresión</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 ROUND(MONTHS_BETWEEN(</a:t>
            </a:r>
            <a:r>
              <a:rPr kumimoji="0" lang="en-US"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SYSDATE,hire_date</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)/12) y ciudad (alias que se le </a:t>
            </a:r>
            <a:r>
              <a:rPr kumimoji="0" lang="en-US"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asignó</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 a la </a:t>
            </a:r>
            <a:r>
              <a:rPr kumimoji="0" lang="en-US"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columna</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 city).  La </a:t>
            </a:r>
            <a:r>
              <a:rPr kumimoji="0" lang="en-US" sz="1200" b="0" i="0" u="none" strike="noStrike" kern="1200" cap="none" spc="0" normalizeH="0" baseline="0" noProof="0" dirty="0" err="1">
                <a:ln>
                  <a:noFill/>
                </a:ln>
                <a:solidFill>
                  <a:prstClr val="black"/>
                </a:solidFill>
                <a:effectLst/>
                <a:uLnTx/>
                <a:uFillTx/>
                <a:latin typeface="Calibri" panose="020F0502020204030204" pitchFamily="34" charset="0"/>
                <a:ea typeface="Arial"/>
                <a:cs typeface="Arial" charset="0"/>
                <a:sym typeface="Arial"/>
              </a:rPr>
              <a:t>iteración</a:t>
            </a:r>
            <a:r>
              <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 del loop </a:t>
            </a: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realizará mientras existan filas en el Set Activo del cursor. Por cada fila que se leerá del cursor:</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calculará bonificación por años trabajados si es que el empleado lleva trabajando 15 o más años.</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calculará bonificación extra si el empleado trabaja en Toronto o Londres. Los porcentajes son los que se almacenaron en el VARRAY (25% y 15%).</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actualizará el salario del empleado sólo si le corresponde una o ambas bonificaciones.</a:t>
            </a:r>
          </a:p>
        </p:txBody>
      </p:sp>
    </p:spTree>
    <p:extLst>
      <p:ext uri="{BB962C8B-B14F-4D97-AF65-F5344CB8AC3E}">
        <p14:creationId xmlns:p14="http://schemas.microsoft.com/office/powerpoint/2010/main" val="10353155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endParaRPr lang="es-CL" dirty="0"/>
          </a:p>
        </p:txBody>
      </p:sp>
    </p:spTree>
    <p:extLst>
      <p:ext uri="{BB962C8B-B14F-4D97-AF65-F5344CB8AC3E}">
        <p14:creationId xmlns:p14="http://schemas.microsoft.com/office/powerpoint/2010/main" val="41514789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indent="0" algn="just" eaLnBrk="1" hangingPunct="1">
              <a:lnSpc>
                <a:spcPct val="80000"/>
              </a:lnSpc>
              <a:buNone/>
            </a:pPr>
            <a:r>
              <a:rPr lang="es-MX" sz="1200" b="1" i="0" u="none" strike="noStrike" cap="none" dirty="0">
                <a:solidFill>
                  <a:srgbClr val="000000"/>
                </a:solidFill>
                <a:latin typeface="Calibri" panose="020F0502020204030204" pitchFamily="34" charset="0"/>
                <a:ea typeface="Arial"/>
                <a:cs typeface="Calibri" panose="020F0502020204030204" pitchFamily="34" charset="0"/>
                <a:sym typeface="Arial"/>
              </a:rPr>
              <a:t>Atributos para Cursores Explícitos</a:t>
            </a:r>
          </a:p>
          <a:p>
            <a:pPr marL="0" indent="0" algn="just" eaLnBrk="1" hangingPunct="1">
              <a:lnSpc>
                <a:spcPct val="80000"/>
              </a:lnSpc>
              <a:buFont typeface="Arial" panose="020B0604020202020204" pitchFamily="34" charset="0"/>
              <a:buNone/>
            </a:pPr>
            <a:r>
              <a:rPr lang="es-MX" sz="1200" b="0" i="0" u="none" strike="noStrike" cap="none" dirty="0">
                <a:solidFill>
                  <a:srgbClr val="000000"/>
                </a:solidFill>
                <a:latin typeface="Calibri" panose="020F0502020204030204" pitchFamily="34" charset="0"/>
                <a:ea typeface="Arial"/>
                <a:cs typeface="Calibri" panose="020F0502020204030204" pitchFamily="34" charset="0"/>
                <a:sym typeface="Arial"/>
              </a:rPr>
              <a:t>Hay cuatro atributos para obtener información del estado de un cursor explícito. A todos estos atributos se le debe anteponer el nombre del cursor para retornar información útil acerca de la ejecución de una sentencia manipulación del cursor:</a:t>
            </a:r>
          </a:p>
          <a:p>
            <a:pPr marL="171450" marR="0" indent="-171450" algn="l" rtl="0" eaLnBrk="0" fontAlgn="base" latinLnBrk="0" hangingPunct="0">
              <a:lnSpc>
                <a:spcPct val="135000"/>
              </a:lnSpc>
              <a:spcBef>
                <a:spcPts val="1152"/>
              </a:spcBef>
              <a:spcAft>
                <a:spcPts val="0"/>
              </a:spcAft>
              <a:buFont typeface="Arial" panose="020B0604020202020204" pitchFamily="34" charset="0"/>
              <a:buChar char="•"/>
            </a:pPr>
            <a:r>
              <a:rPr lang="en-US" sz="1200" b="1" i="0" u="none" strike="noStrike" kern="1200" baseline="0" dirty="0">
                <a:ln>
                  <a:noFill/>
                </a:ln>
                <a:solidFill>
                  <a:srgbClr val="000000"/>
                </a:solidFill>
                <a:effectLst/>
                <a:latin typeface="Calibri" panose="020F0502020204030204" pitchFamily="34" charset="0"/>
                <a:cs typeface="Calibri" panose="020F0502020204030204" pitchFamily="34" charset="0"/>
              </a:rPr>
              <a:t>%ISOPEN: </a:t>
            </a:r>
            <a:r>
              <a:rPr lang="es-CL" sz="1200" b="0" i="0" u="none" strike="noStrike" kern="1200" baseline="0" noProof="0" dirty="0">
                <a:ln>
                  <a:noFill/>
                </a:ln>
                <a:solidFill>
                  <a:srgbClr val="000000"/>
                </a:solidFill>
                <a:effectLst/>
                <a:latin typeface="Calibri" panose="020F0502020204030204" pitchFamily="34" charset="0"/>
                <a:cs typeface="Calibri" panose="020F0502020204030204" pitchFamily="34" charset="0"/>
              </a:rPr>
              <a:t>atributo</a:t>
            </a:r>
            <a:r>
              <a:rPr lang="en-US" sz="1200" b="0" i="0" u="none" strike="noStrike" kern="1200" baseline="0" dirty="0">
                <a:ln>
                  <a:noFill/>
                </a:ln>
                <a:solidFill>
                  <a:srgbClr val="000000"/>
                </a:solidFill>
                <a:effectLst/>
                <a:latin typeface="Calibri" panose="020F0502020204030204" pitchFamily="34" charset="0"/>
                <a:cs typeface="Calibri" panose="020F0502020204030204" pitchFamily="34" charset="0"/>
              </a:rPr>
              <a:t> de tipo Boolean que retorna TRUE si el cursor se encuentra abierto.</a:t>
            </a:r>
          </a:p>
          <a:p>
            <a:pPr marL="171450" marR="0" indent="-171450" algn="l" rtl="0" eaLnBrk="0" fontAlgn="base" latinLnBrk="0" hangingPunct="0">
              <a:lnSpc>
                <a:spcPct val="135000"/>
              </a:lnSpc>
              <a:spcBef>
                <a:spcPts val="1152"/>
              </a:spcBef>
              <a:spcAft>
                <a:spcPts val="0"/>
              </a:spcAft>
              <a:buFont typeface="Arial" panose="020B0604020202020204" pitchFamily="34" charset="0"/>
              <a:buChar char="•"/>
            </a:pPr>
            <a:r>
              <a:rPr lang="en-US" sz="1200" b="1" i="0" u="none" strike="noStrike" kern="1200" baseline="0" dirty="0">
                <a:ln>
                  <a:noFill/>
                </a:ln>
                <a:solidFill>
                  <a:srgbClr val="000000"/>
                </a:solidFill>
                <a:effectLst/>
                <a:latin typeface="Calibri" panose="020F0502020204030204" pitchFamily="34" charset="0"/>
                <a:cs typeface="Calibri" panose="020F0502020204030204" pitchFamily="34" charset="0"/>
              </a:rPr>
              <a:t>%NOTFOUND: </a:t>
            </a:r>
            <a:r>
              <a:rPr lang="en-US" sz="1200" b="0" i="0" u="none" strike="noStrike" kern="1200" baseline="0" dirty="0">
                <a:ln>
                  <a:noFill/>
                </a:ln>
                <a:solidFill>
                  <a:srgbClr val="000000"/>
                </a:solidFill>
                <a:effectLst/>
                <a:latin typeface="Calibri" panose="020F0502020204030204" pitchFamily="34" charset="0"/>
                <a:cs typeface="Calibri" panose="020F0502020204030204" pitchFamily="34" charset="0"/>
              </a:rPr>
              <a:t>atributo de tipo Boolean que retorna TRUE si el FECTH más reciente no retorna filas.</a:t>
            </a:r>
          </a:p>
          <a:p>
            <a:pPr marL="171450" marR="0" indent="-171450" algn="l" rtl="0" eaLnBrk="0" fontAlgn="base" latinLnBrk="0" hangingPunct="0">
              <a:lnSpc>
                <a:spcPct val="135000"/>
              </a:lnSpc>
              <a:spcBef>
                <a:spcPts val="1152"/>
              </a:spcBef>
              <a:spcAft>
                <a:spcPts val="0"/>
              </a:spcAft>
              <a:buFont typeface="Arial" panose="020B0604020202020204" pitchFamily="34" charset="0"/>
              <a:buChar char="•"/>
            </a:pPr>
            <a:r>
              <a:rPr lang="en-US" sz="1200" b="1" i="0" u="none" strike="noStrike" kern="1200" baseline="0" dirty="0">
                <a:ln>
                  <a:noFill/>
                </a:ln>
                <a:solidFill>
                  <a:srgbClr val="000000"/>
                </a:solidFill>
                <a:effectLst/>
                <a:latin typeface="Calibri" panose="020F0502020204030204" pitchFamily="34" charset="0"/>
                <a:cs typeface="Calibri" panose="020F0502020204030204" pitchFamily="34" charset="0"/>
              </a:rPr>
              <a:t>%FOUND: </a:t>
            </a:r>
            <a:r>
              <a:rPr lang="en-US" sz="1200" b="0" i="0" u="none" strike="noStrike" kern="1200" baseline="0" dirty="0">
                <a:ln>
                  <a:noFill/>
                </a:ln>
                <a:solidFill>
                  <a:srgbClr val="000000"/>
                </a:solidFill>
                <a:effectLst/>
                <a:latin typeface="Calibri" panose="020F0502020204030204" pitchFamily="34" charset="0"/>
                <a:cs typeface="Calibri" panose="020F0502020204030204" pitchFamily="34" charset="0"/>
              </a:rPr>
              <a:t>atributo de tipo Boolean  que Retorna TRUE si el FETCH más reciente retorna una fila.</a:t>
            </a:r>
          </a:p>
          <a:p>
            <a:pPr marL="171450" marR="0" indent="-171450" algn="l" rtl="0" eaLnBrk="0" fontAlgn="base" latinLnBrk="0" hangingPunct="0">
              <a:lnSpc>
                <a:spcPct val="135000"/>
              </a:lnSpc>
              <a:spcBef>
                <a:spcPts val="1152"/>
              </a:spcBef>
              <a:spcAft>
                <a:spcPts val="0"/>
              </a:spcAft>
              <a:buFont typeface="Arial" panose="020B0604020202020204" pitchFamily="34" charset="0"/>
              <a:buChar char="•"/>
            </a:pPr>
            <a:r>
              <a:rPr lang="en-US" sz="1200" b="1" i="0" u="none" strike="noStrike" kern="1200" baseline="0" dirty="0">
                <a:ln>
                  <a:noFill/>
                </a:ln>
                <a:solidFill>
                  <a:srgbClr val="000000"/>
                </a:solidFill>
                <a:effectLst/>
                <a:latin typeface="Calibri" panose="020F0502020204030204" pitchFamily="34" charset="0"/>
                <a:cs typeface="Calibri" panose="020F0502020204030204" pitchFamily="34" charset="0"/>
              </a:rPr>
              <a:t>%ROWCOUNT: </a:t>
            </a:r>
            <a:r>
              <a:rPr lang="es-ES" sz="1200" b="0" i="0" u="none" strike="noStrike" kern="1200" baseline="0" dirty="0">
                <a:ln>
                  <a:noFill/>
                </a:ln>
                <a:solidFill>
                  <a:srgbClr val="000000"/>
                </a:solidFill>
                <a:effectLst/>
                <a:latin typeface="Calibri" panose="020F0502020204030204" pitchFamily="34" charset="0"/>
                <a:cs typeface="Calibri" panose="020F0502020204030204" pitchFamily="34" charset="0"/>
              </a:rPr>
              <a:t>atributo de tipo numérico que retorna el número total de filas procesadas.</a:t>
            </a:r>
            <a:endParaRPr lang="es-CL" sz="1200" b="0" i="0" u="none" strike="noStrike" dirty="0">
              <a:effectLst/>
              <a:latin typeface="Calibri" panose="020F0502020204030204" pitchFamily="34" charset="0"/>
              <a:cs typeface="Calibri" panose="020F0502020204030204" pitchFamily="34" charset="0"/>
            </a:endParaRPr>
          </a:p>
          <a:p>
            <a:pPr marL="171450" indent="-171450" algn="just" eaLnBrk="1" hangingPunct="1">
              <a:lnSpc>
                <a:spcPct val="80000"/>
              </a:lnSpc>
              <a:buFont typeface="Arial" panose="020B0604020202020204" pitchFamily="34" charset="0"/>
              <a:buChar char="•"/>
            </a:pPr>
            <a:endParaRPr lang="es-MX" sz="1200" b="0" i="0" u="none" strike="noStrike" cap="none" dirty="0">
              <a:solidFill>
                <a:srgbClr val="000000"/>
              </a:solidFill>
              <a:latin typeface="Calibri" panose="020F0502020204030204" pitchFamily="34" charset="0"/>
              <a:ea typeface="Arial"/>
              <a:cs typeface="Calibri" panose="020F0502020204030204" pitchFamily="34" charset="0"/>
              <a:sym typeface="Arial"/>
            </a:endParaRPr>
          </a:p>
        </p:txBody>
      </p:sp>
    </p:spTree>
    <p:extLst>
      <p:ext uri="{BB962C8B-B14F-4D97-AF65-F5344CB8AC3E}">
        <p14:creationId xmlns:p14="http://schemas.microsoft.com/office/powerpoint/2010/main" val="19475185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Atributo %ISOPEN</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Se pueden leer filas sólo cuando el cursor se encuentra abierto.</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Usar el atributo de cursor %ISOPEN antes de realizar una lectura para validar si el cursor se encuentra abierto.</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Retorna el estado del cursor. TRUE si el cursor está abierto y FALSE si no está abierto.</a:t>
            </a: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En la sintaxis:</a:t>
            </a:r>
          </a:p>
          <a:p>
            <a:pPr marL="171450" marR="0" lvl="0" indent="-17145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kumimoji="0" lang="es-MX" sz="1200" b="1" i="1" u="none" strike="noStrike" kern="1200" cap="none" spc="0" normalizeH="0" baseline="0" noProof="0" dirty="0">
                <a:ln>
                  <a:noFill/>
                </a:ln>
                <a:solidFill>
                  <a:prstClr val="black"/>
                </a:solidFill>
                <a:effectLst/>
                <a:uLnTx/>
                <a:uFillTx/>
                <a:latin typeface="Calibri"/>
                <a:ea typeface="+mn-ea"/>
                <a:cs typeface="Arial" charset="0"/>
              </a:rPr>
              <a:t>nombre_cursor</a:t>
            </a:r>
            <a:r>
              <a:rPr kumimoji="0" lang="es-MX" sz="1200" b="1" i="0" u="none" strike="noStrike" kern="1200" cap="none" spc="0" normalizeH="0" baseline="0" noProof="0" dirty="0">
                <a:ln>
                  <a:noFill/>
                </a:ln>
                <a:solidFill>
                  <a:prstClr val="black"/>
                </a:solidFill>
                <a:effectLst/>
                <a:uLnTx/>
                <a:uFillTx/>
                <a:latin typeface="Calibri"/>
                <a:ea typeface="+mn-ea"/>
                <a:cs typeface="Arial" charset="0"/>
              </a:rPr>
              <a:t>:</a:t>
            </a: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 </a:t>
            </a:r>
            <a:r>
              <a:rPr lang="es-MX" sz="1200" b="0" dirty="0">
                <a:latin typeface="Calibri" panose="020F0502020204030204" pitchFamily="34" charset="0"/>
                <a:cs typeface="Arial" pitchFamily="34" charset="0"/>
              </a:rPr>
              <a:t>es el cursor declarado en la sección de Declaración del bloque PL/SQL y por el cual se desea consultar si está abierto.</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s-MX" sz="1200" dirty="0">
                <a:latin typeface="Arial" pitchFamily="34" charset="0"/>
                <a:cs typeface="Arial" pitchFamily="34" charset="0"/>
              </a:rPr>
              <a:t>En el ejemplo, antes de leer las filas del cursor cur_empleados se verifica si está abierto o no. En el caso de no estar abierto el cursor se abre.</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endParaRPr lang="es-MX" sz="1200" b="0" dirty="0">
              <a:latin typeface="Calibri" panose="020F0502020204030204" pitchFamily="34" charset="0"/>
              <a:cs typeface="Arial" pitchFamily="34" charset="0"/>
            </a:endParaRPr>
          </a:p>
        </p:txBody>
      </p:sp>
    </p:spTree>
    <p:extLst>
      <p:ext uri="{BB962C8B-B14F-4D97-AF65-F5344CB8AC3E}">
        <p14:creationId xmlns:p14="http://schemas.microsoft.com/office/powerpoint/2010/main" val="2902309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Atributo %ROWCOUNT</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Retorna el número de filas que se han leído desde el cursor en el momento en que se consulta por el atributo</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Cuando se abre un cursor por primera vez, su %ROWCOUNT es cero.</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Después de leer cada fila del cursor, el atributo %ROWCOUNT se incrementa en uno.</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Este atributo se puede referenciar en sentencias PL/SQL, pero no en una sentencias SQL.</a:t>
            </a: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En la sintaxis:</a:t>
            </a:r>
          </a:p>
          <a:p>
            <a:pPr marL="171450" marR="0" lvl="0" indent="-17145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kumimoji="0" lang="es-MX" sz="1200" b="1" i="1" u="none" strike="noStrike" kern="1200" cap="none" spc="0" normalizeH="0" baseline="0" noProof="0" dirty="0">
                <a:ln>
                  <a:noFill/>
                </a:ln>
                <a:solidFill>
                  <a:prstClr val="black"/>
                </a:solidFill>
                <a:effectLst/>
                <a:uLnTx/>
                <a:uFillTx/>
                <a:latin typeface="Calibri"/>
                <a:ea typeface="+mn-ea"/>
                <a:cs typeface="Arial" charset="0"/>
              </a:rPr>
              <a:t>nombre_cursor</a:t>
            </a:r>
            <a:r>
              <a:rPr kumimoji="0" lang="es-MX" sz="1200" b="1" i="0" u="none" strike="noStrike" kern="1200" cap="none" spc="0" normalizeH="0" baseline="0" noProof="0" dirty="0">
                <a:ln>
                  <a:noFill/>
                </a:ln>
                <a:solidFill>
                  <a:prstClr val="black"/>
                </a:solidFill>
                <a:effectLst/>
                <a:uLnTx/>
                <a:uFillTx/>
                <a:latin typeface="Calibri"/>
                <a:ea typeface="+mn-ea"/>
                <a:cs typeface="Arial" charset="0"/>
              </a:rPr>
              <a:t>:</a:t>
            </a: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 </a:t>
            </a:r>
            <a:r>
              <a:rPr lang="es-MX" sz="1200" b="0" dirty="0">
                <a:latin typeface="Calibri" panose="020F0502020204030204" pitchFamily="34" charset="0"/>
                <a:cs typeface="Arial" pitchFamily="34" charset="0"/>
              </a:rPr>
              <a:t>es el cursor declarado en la sección de Declaración del bloque PL/SQL y del cual se quiere saber el número de filas leídas.</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s-MX" sz="1200" dirty="0">
                <a:latin typeface="Arial" pitchFamily="34" charset="0"/>
                <a:cs typeface="Arial" pitchFamily="34" charset="0"/>
              </a:rPr>
              <a:t>En el ejemplo, el bloque tiene estructura de iteración para leer las filas del cursor. Cuando se lee la fila número 11 del cursor finaliza el loop.</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endParaRPr lang="es-MX" sz="1200" b="0" dirty="0">
              <a:latin typeface="Calibri" panose="020F0502020204030204" pitchFamily="34" charset="0"/>
              <a:cs typeface="Arial" pitchFamily="34" charset="0"/>
            </a:endParaRPr>
          </a:p>
        </p:txBody>
      </p:sp>
    </p:spTree>
    <p:extLst>
      <p:ext uri="{BB962C8B-B14F-4D97-AF65-F5344CB8AC3E}">
        <p14:creationId xmlns:p14="http://schemas.microsoft.com/office/powerpoint/2010/main" val="1877652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Atributo %NOTFOUND</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Retorna VERDADERO si el cursor explícito no puede obtener otra fila porque no existen más filas que leer</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Se puede evaluar el atributo %NOTFOUND de cualquier cursor abierto, porque hace referencia al cursor por su nombre.</a:t>
            </a: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En la sintaxis:</a:t>
            </a:r>
          </a:p>
          <a:p>
            <a:pPr marL="171450" marR="0" lvl="0" indent="-17145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kumimoji="0" lang="es-MX" sz="1200" b="1" i="1" u="none" strike="noStrike" kern="1200" cap="none" spc="0" normalizeH="0" baseline="0" noProof="0" dirty="0">
                <a:ln>
                  <a:noFill/>
                </a:ln>
                <a:solidFill>
                  <a:prstClr val="black"/>
                </a:solidFill>
                <a:effectLst/>
                <a:uLnTx/>
                <a:uFillTx/>
                <a:latin typeface="Calibri"/>
                <a:ea typeface="+mn-ea"/>
                <a:cs typeface="Arial" charset="0"/>
              </a:rPr>
              <a:t>nombre_cursor</a:t>
            </a:r>
            <a:r>
              <a:rPr kumimoji="0" lang="es-MX" sz="1200" b="1" i="0" u="none" strike="noStrike" kern="1200" cap="none" spc="0" normalizeH="0" baseline="0" noProof="0" dirty="0">
                <a:ln>
                  <a:noFill/>
                </a:ln>
                <a:solidFill>
                  <a:prstClr val="black"/>
                </a:solidFill>
                <a:effectLst/>
                <a:uLnTx/>
                <a:uFillTx/>
                <a:latin typeface="Calibri"/>
                <a:ea typeface="+mn-ea"/>
                <a:cs typeface="Arial" charset="0"/>
              </a:rPr>
              <a:t>:</a:t>
            </a: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 </a:t>
            </a:r>
            <a:r>
              <a:rPr lang="es-MX" sz="1200" b="0" dirty="0">
                <a:latin typeface="Calibri" panose="020F0502020204030204" pitchFamily="34" charset="0"/>
                <a:cs typeface="Arial" pitchFamily="34" charset="0"/>
              </a:rPr>
              <a:t>es el cursor declarado en la sección de Declaración del bloque PL/SQL y del cual se quiere saber si ya no hay filas .</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r>
              <a:rPr lang="es-MX" sz="1200" dirty="0">
                <a:latin typeface="Arial" pitchFamily="34" charset="0"/>
                <a:cs typeface="Arial" pitchFamily="34" charset="0"/>
              </a:rPr>
              <a:t>En el ejemplo, el bloque tiene estructura de iteración para leer todas las filas del cursor. Cuando el cursor ya no tenga más filas que leer, entonces finaliza el loop.</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defRPr/>
            </a:pPr>
            <a:endParaRPr lang="es-MX" sz="1200" b="0" dirty="0">
              <a:latin typeface="Calibri" panose="020F0502020204030204" pitchFamily="34" charset="0"/>
              <a:cs typeface="Arial" pitchFamily="34" charset="0"/>
            </a:endParaRPr>
          </a:p>
        </p:txBody>
      </p:sp>
    </p:spTree>
    <p:extLst>
      <p:ext uri="{BB962C8B-B14F-4D97-AF65-F5344CB8AC3E}">
        <p14:creationId xmlns:p14="http://schemas.microsoft.com/office/powerpoint/2010/main" val="23072526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LOOP Simple para leer las Filas del Cursor</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Para poder iterar a través del cursor se puede usar la estructura de iteración LOOP Simple.  Esto permite leer todas las filas (o una cantidad de filas determinadas) del cursor.</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Se debe agregar una condición para salir del loop. Para esto, se de utilizar la cláusula EXIT junto a la condición de salida del loop. Se leerán las filas cursor mientras no se cumple la condición de salida del loop.</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endParaRPr kumimoji="0" lang="es-MX"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1199215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LOOP Simple para leer las Filas del Cursor</a:t>
            </a:r>
            <a:endParaRPr kumimoji="0" lang="es-CL" sz="1200" b="1" i="0" u="none" strike="noStrike" kern="1200" cap="none" spc="0" normalizeH="0" baseline="0" noProof="0" dirty="0">
              <a:ln>
                <a:noFill/>
              </a:ln>
              <a:solidFill>
                <a:prstClr val="black"/>
              </a:solidFill>
              <a:effectLst/>
              <a:uLnTx/>
              <a:uFillTx/>
              <a:latin typeface="Calibri"/>
              <a:ea typeface="Arial"/>
              <a:cs typeface="Arial" charset="0"/>
              <a:sym typeface="Arial"/>
            </a:endParaRP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CL" sz="1200" b="0" i="0" u="none" strike="noStrike" kern="1200" cap="none" spc="0" normalizeH="0" baseline="0" noProof="0" dirty="0">
                <a:ln>
                  <a:noFill/>
                </a:ln>
                <a:solidFill>
                  <a:prstClr val="black"/>
                </a:solidFill>
                <a:effectLst/>
                <a:uLnTx/>
                <a:uFillTx/>
                <a:latin typeface="Calibri"/>
                <a:ea typeface="+mn-ea"/>
                <a:cs typeface="Arial" charset="0"/>
              </a:rPr>
              <a:t>En el ejemplo, </a:t>
            </a: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define dos variables BIND con los valores .25 y .15. Estos dos valores de almacenarán en el VARRAY varray_porc_aum que se ha definido en la bloque PL/SQL. En el bloque además se ha declarado el cursor cur_datos_emp que obtendrá la identificación del empleado, salario, los años que lleva trabajando en la empresa y en nombre de la ciudad en la que trabaja.</a:t>
            </a:r>
          </a:p>
        </p:txBody>
      </p:sp>
    </p:spTree>
    <p:extLst>
      <p:ext uri="{BB962C8B-B14F-4D97-AF65-F5344CB8AC3E}">
        <p14:creationId xmlns:p14="http://schemas.microsoft.com/office/powerpoint/2010/main" val="39178026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LOOP Simple para leer las Filas del Cursor</a:t>
            </a:r>
            <a:endParaRPr kumimoji="0" lang="es-CL" sz="1200" b="1" i="0" u="none" strike="noStrike" kern="1200" cap="none" spc="0" normalizeH="0" baseline="0" noProof="0" dirty="0">
              <a:ln>
                <a:noFill/>
              </a:ln>
              <a:solidFill>
                <a:prstClr val="black"/>
              </a:solidFill>
              <a:effectLst/>
              <a:uLnTx/>
              <a:uFillTx/>
              <a:latin typeface="Calibri"/>
              <a:ea typeface="Arial"/>
              <a:cs typeface="Arial" charset="0"/>
              <a:sym typeface="Arial"/>
            </a:endParaRPr>
          </a:p>
          <a:p>
            <a:pPr marL="0" marR="0" lvl="0" indent="0" algn="just" defTabSz="914400" rtl="0" eaLnBrk="1" fontAlgn="base" latinLnBrk="0" hangingPunct="1">
              <a:lnSpc>
                <a:spcPct val="90000"/>
              </a:lnSpc>
              <a:spcBef>
                <a:spcPct val="0"/>
              </a:spcBef>
              <a:spcAft>
                <a:spcPct val="0"/>
              </a:spcAft>
              <a:buClrTx/>
              <a:buSzTx/>
              <a:buFont typeface="Arial" panose="020B0604020202020204" pitchFamily="34" charset="0"/>
              <a:buNone/>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Para poder procesar todas las filas del cursor, se usa LOOP Simple y la iteración finalizará cuando no existan más filas que leer del cursor (condición EXIT WHEN cur_datos_emp%NOTFOUND).  Por cada fila que se leerá del cursor:</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calculará bonificación por años trabajados si es que el empleado lleva trabajando 15 o más años.</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calculará bonificación extra si el empleado trabaja en Toronto o Londres. Los porcentajes son los que se almacenaron en el arreglo (25% y 15%).</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panose="020F0502020204030204" pitchFamily="34" charset="0"/>
                <a:ea typeface="Arial"/>
                <a:cs typeface="Arial" charset="0"/>
                <a:sym typeface="Arial"/>
              </a:rPr>
              <a:t>Se actualizará el salario del empleado sólo si le corresponde una o ambas bonificaciones.</a:t>
            </a:r>
          </a:p>
        </p:txBody>
      </p:sp>
    </p:spTree>
    <p:extLst>
      <p:ext uri="{BB962C8B-B14F-4D97-AF65-F5344CB8AC3E}">
        <p14:creationId xmlns:p14="http://schemas.microsoft.com/office/powerpoint/2010/main" val="1465508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1143000" y="685800"/>
            <a:ext cx="4572000" cy="3429000"/>
          </a:xfrm>
        </p:spPr>
      </p:sp>
      <p:sp>
        <p:nvSpPr>
          <p:cNvPr id="3" name="Marcador de notas 2"/>
          <p:cNvSpPr>
            <a:spLocks noGrp="1"/>
          </p:cNvSpPr>
          <p:nvPr>
            <p:ph type="body" idx="1"/>
          </p:nvPr>
        </p:nvSpPr>
        <p:spPr/>
        <p:txBody>
          <a:bodyPr/>
          <a:lstStyle/>
          <a:p>
            <a:pPr marL="0" marR="0" lvl="0" indent="0" algn="just" defTabSz="914400" rtl="0" eaLnBrk="0" fontAlgn="base" latinLnBrk="0" hangingPunct="0">
              <a:lnSpc>
                <a:spcPct val="100000"/>
              </a:lnSpc>
              <a:spcBef>
                <a:spcPct val="30000"/>
              </a:spcBef>
              <a:spcAft>
                <a:spcPct val="0"/>
              </a:spcAft>
              <a:buClrTx/>
              <a:buSzTx/>
              <a:buFontTx/>
              <a:buNone/>
              <a:tabLst/>
              <a:defRPr/>
            </a:pPr>
            <a:r>
              <a:rPr lang="es-CL" sz="1200" b="1" dirty="0">
                <a:solidFill>
                  <a:prstClr val="white"/>
                </a:solidFill>
                <a:latin typeface="Calibri"/>
              </a:rPr>
              <a:t>WHILE LOOP para leer las Filas del Cursor</a:t>
            </a:r>
            <a:endParaRPr kumimoji="0" lang="es-CL" sz="1200" b="1" i="0" u="none" strike="noStrike" kern="1200" cap="none" spc="0" normalizeH="0" baseline="0" noProof="0" dirty="0">
              <a:ln>
                <a:noFill/>
              </a:ln>
              <a:solidFill>
                <a:prstClr val="black"/>
              </a:solidFill>
              <a:effectLst/>
              <a:uLnTx/>
              <a:uFillTx/>
              <a:latin typeface="Calibri"/>
              <a:ea typeface="+mn-ea"/>
              <a:cs typeface="Arial" charset="0"/>
            </a:endParaRP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Con WHILE LOOP, la instrucción FETCH aparece dos veces. La primera lectura se debe realizar para poder validar la condición del Loop.</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La iteración del LOOP se realiza mientras se cumpla la condición que se especificó.</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r>
              <a:rPr kumimoji="0" lang="es-MX" sz="1200" b="0" i="0" u="none" strike="noStrike" kern="1200" cap="none" spc="0" normalizeH="0" baseline="0" noProof="0" dirty="0">
                <a:ln>
                  <a:noFill/>
                </a:ln>
                <a:solidFill>
                  <a:prstClr val="black"/>
                </a:solidFill>
                <a:effectLst/>
                <a:uLnTx/>
                <a:uFillTx/>
                <a:latin typeface="Calibri"/>
                <a:ea typeface="+mn-ea"/>
                <a:cs typeface="Arial" charset="0"/>
              </a:rPr>
              <a:t>Para validar que existan filas en el cursor se utiliza el atributo %FOUND lo que permite que la iteración del loop finalice cuando no existan más filas que leer del Set Activo del cursor.</a:t>
            </a:r>
          </a:p>
          <a:p>
            <a:pPr marL="171450" marR="0" lvl="0" indent="-171450" algn="just" defTabSz="914400" rtl="0" eaLnBrk="1" fontAlgn="base" latinLnBrk="0" hangingPunct="1">
              <a:lnSpc>
                <a:spcPct val="90000"/>
              </a:lnSpc>
              <a:spcBef>
                <a:spcPct val="0"/>
              </a:spcBef>
              <a:spcAft>
                <a:spcPct val="0"/>
              </a:spcAft>
              <a:buClrTx/>
              <a:buSzTx/>
              <a:buFont typeface="Arial" panose="020B0604020202020204" pitchFamily="34" charset="0"/>
              <a:buChar char="•"/>
              <a:tabLst/>
              <a:defRPr/>
            </a:pPr>
            <a:endParaRPr kumimoji="0" lang="es-MX" sz="1200" b="0" i="0" u="none" strike="noStrike" kern="1200" cap="none" spc="0" normalizeH="0" baseline="0" noProof="0" dirty="0">
              <a:ln>
                <a:noFill/>
              </a:ln>
              <a:solidFill>
                <a:prstClr val="black"/>
              </a:solidFill>
              <a:effectLst/>
              <a:uLnTx/>
              <a:uFillTx/>
              <a:latin typeface="Calibri"/>
              <a:ea typeface="+mn-ea"/>
              <a:cs typeface="Arial" charset="0"/>
            </a:endParaRPr>
          </a:p>
        </p:txBody>
      </p:sp>
    </p:spTree>
    <p:extLst>
      <p:ext uri="{BB962C8B-B14F-4D97-AF65-F5344CB8AC3E}">
        <p14:creationId xmlns:p14="http://schemas.microsoft.com/office/powerpoint/2010/main" val="6820685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userDrawn="1">
  <p:cSld name="TITLE">
    <p:bg>
      <p:bgPr>
        <a:solidFill>
          <a:schemeClr val="dk2"/>
        </a:solidFill>
        <a:effectLst/>
      </p:bgPr>
    </p:bg>
    <p:spTree>
      <p:nvGrpSpPr>
        <p:cNvPr id="1" name="Shape 9"/>
        <p:cNvGrpSpPr/>
        <p:nvPr/>
      </p:nvGrpSpPr>
      <p:grpSpPr>
        <a:xfrm>
          <a:off x="0" y="0"/>
          <a:ext cx="0" cy="0"/>
          <a:chOff x="0" y="0"/>
          <a:chExt cx="0" cy="0"/>
        </a:xfrm>
      </p:grpSpPr>
      <p:sp>
        <p:nvSpPr>
          <p:cNvPr id="10" name="Google Shape;10;p2"/>
          <p:cNvSpPr/>
          <p:nvPr/>
        </p:nvSpPr>
        <p:spPr>
          <a:xfrm flipH="1">
            <a:off x="-1" y="0"/>
            <a:ext cx="4629587" cy="6858000"/>
          </a:xfrm>
          <a:custGeom>
            <a:avLst/>
            <a:gdLst/>
            <a:ahLst/>
            <a:cxnLst/>
            <a:rect l="l" t="t" r="r" b="b"/>
            <a:pathLst>
              <a:path w="6172782" h="6858000" extrusionOk="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1" name="Google Shape;11;p2"/>
          <p:cNvPicPr preferRelativeResize="0"/>
          <p:nvPr/>
        </p:nvPicPr>
        <p:blipFill rotWithShape="1">
          <a:blip r:embed="rId2">
            <a:alphaModFix/>
          </a:blip>
          <a:srcRect/>
          <a:stretch/>
        </p:blipFill>
        <p:spPr>
          <a:xfrm>
            <a:off x="20" y="11958"/>
            <a:ext cx="4518116" cy="6840855"/>
          </a:xfrm>
          <a:custGeom>
            <a:avLst/>
            <a:gdLst/>
            <a:ahLst/>
            <a:cxnLst/>
            <a:rect l="l" t="t" r="r" b="b"/>
            <a:pathLst>
              <a:path w="6024154" h="6858000" extrusionOk="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ln>
            <a:noFill/>
          </a:ln>
        </p:spPr>
      </p:pic>
      <p:pic>
        <p:nvPicPr>
          <p:cNvPr id="12" name="Google Shape;12;p2"/>
          <p:cNvPicPr preferRelativeResize="0"/>
          <p:nvPr/>
        </p:nvPicPr>
        <p:blipFill rotWithShape="1">
          <a:blip r:embed="rId3">
            <a:alphaModFix/>
          </a:blip>
          <a:srcRect/>
          <a:stretch/>
        </p:blipFill>
        <p:spPr>
          <a:xfrm>
            <a:off x="5190123" y="212270"/>
            <a:ext cx="3748263" cy="586221"/>
          </a:xfrm>
          <a:prstGeom prst="rect">
            <a:avLst/>
          </a:prstGeom>
          <a:noFill/>
          <a:ln>
            <a:noFill/>
          </a:ln>
        </p:spPr>
      </p:pic>
      <p:sp>
        <p:nvSpPr>
          <p:cNvPr id="14" name="Google Shape;14;p2"/>
          <p:cNvSpPr txBox="1">
            <a:spLocks noGrp="1"/>
          </p:cNvSpPr>
          <p:nvPr>
            <p:ph type="subTitle" idx="1"/>
          </p:nvPr>
        </p:nvSpPr>
        <p:spPr>
          <a:xfrm>
            <a:off x="5284700" y="5620875"/>
            <a:ext cx="3603900" cy="873900"/>
          </a:xfrm>
          <a:prstGeom prst="rect">
            <a:avLst/>
          </a:prstGeom>
          <a:solidFill>
            <a:srgbClr val="DE3075"/>
          </a:solidFill>
          <a:ln>
            <a:noFill/>
          </a:ln>
        </p:spPr>
        <p:txBody>
          <a:bodyPr spcFirstLastPara="1" wrap="square" lIns="91425" tIns="0" rIns="182875" bIns="0" anchor="t" anchorCtr="0">
            <a:noAutofit/>
          </a:bodyPr>
          <a:lstStyle>
            <a:lvl1pPr lvl="0" algn="r" rtl="0">
              <a:spcBef>
                <a:spcPts val="1000"/>
              </a:spcBef>
              <a:spcAft>
                <a:spcPts val="0"/>
              </a:spcAft>
              <a:buNone/>
              <a:defRPr sz="4800" b="1">
                <a:solidFill>
                  <a:srgbClr val="FFFFFF"/>
                </a:solidFill>
                <a:latin typeface="Calibri" panose="020F0502020204030204" pitchFamily="34" charset="0"/>
                <a:cs typeface="Calibri" panose="020F0502020204030204" pitchFamily="34" charset="0"/>
              </a:defRPr>
            </a:lvl1pPr>
            <a:lvl2pPr lvl="1" algn="r" rtl="0">
              <a:spcBef>
                <a:spcPts val="1000"/>
              </a:spcBef>
              <a:spcAft>
                <a:spcPts val="0"/>
              </a:spcAft>
              <a:buNone/>
              <a:defRPr sz="4800" b="1">
                <a:solidFill>
                  <a:srgbClr val="FFFFFF"/>
                </a:solidFill>
              </a:defRPr>
            </a:lvl2pPr>
            <a:lvl3pPr lvl="2" algn="r" rtl="0">
              <a:spcBef>
                <a:spcPts val="1000"/>
              </a:spcBef>
              <a:spcAft>
                <a:spcPts val="0"/>
              </a:spcAft>
              <a:buNone/>
              <a:defRPr sz="4800" b="1">
                <a:solidFill>
                  <a:srgbClr val="FFFFFF"/>
                </a:solidFill>
              </a:defRPr>
            </a:lvl3pPr>
            <a:lvl4pPr lvl="3" algn="r" rtl="0">
              <a:spcBef>
                <a:spcPts val="1000"/>
              </a:spcBef>
              <a:spcAft>
                <a:spcPts val="0"/>
              </a:spcAft>
              <a:buNone/>
              <a:defRPr sz="4800" b="1">
                <a:solidFill>
                  <a:srgbClr val="FFFFFF"/>
                </a:solidFill>
              </a:defRPr>
            </a:lvl4pPr>
            <a:lvl5pPr lvl="4" algn="r" rtl="0">
              <a:spcBef>
                <a:spcPts val="1000"/>
              </a:spcBef>
              <a:spcAft>
                <a:spcPts val="0"/>
              </a:spcAft>
              <a:buNone/>
              <a:defRPr sz="4800" b="1">
                <a:solidFill>
                  <a:srgbClr val="FFFFFF"/>
                </a:solidFill>
              </a:defRPr>
            </a:lvl5pPr>
            <a:lvl6pPr lvl="5" algn="r" rtl="0">
              <a:spcBef>
                <a:spcPts val="1000"/>
              </a:spcBef>
              <a:spcAft>
                <a:spcPts val="0"/>
              </a:spcAft>
              <a:buNone/>
              <a:defRPr sz="4800" b="1">
                <a:solidFill>
                  <a:srgbClr val="FFFFFF"/>
                </a:solidFill>
              </a:defRPr>
            </a:lvl6pPr>
            <a:lvl7pPr lvl="6" algn="r" rtl="0">
              <a:spcBef>
                <a:spcPts val="1000"/>
              </a:spcBef>
              <a:spcAft>
                <a:spcPts val="0"/>
              </a:spcAft>
              <a:buNone/>
              <a:defRPr sz="4800" b="1">
                <a:solidFill>
                  <a:srgbClr val="FFFFFF"/>
                </a:solidFill>
              </a:defRPr>
            </a:lvl7pPr>
            <a:lvl8pPr lvl="7" algn="r" rtl="0">
              <a:spcBef>
                <a:spcPts val="1000"/>
              </a:spcBef>
              <a:spcAft>
                <a:spcPts val="0"/>
              </a:spcAft>
              <a:buNone/>
              <a:defRPr sz="4800" b="1">
                <a:solidFill>
                  <a:srgbClr val="FFFFFF"/>
                </a:solidFill>
              </a:defRPr>
            </a:lvl8pPr>
            <a:lvl9pPr lvl="8" algn="r" rtl="0">
              <a:spcBef>
                <a:spcPts val="1000"/>
              </a:spcBef>
              <a:spcAft>
                <a:spcPts val="0"/>
              </a:spcAft>
              <a:buNone/>
              <a:defRPr sz="4800" b="1">
                <a:solidFill>
                  <a:srgbClr val="FFFFFF"/>
                </a:solidFill>
              </a:defRPr>
            </a:lvl9pPr>
          </a:lstStyle>
          <a:p>
            <a:endParaRPr/>
          </a:p>
        </p:txBody>
      </p:sp>
      <p:sp>
        <p:nvSpPr>
          <p:cNvPr id="7" name="Google Shape;13;p2">
            <a:extLst>
              <a:ext uri="{FF2B5EF4-FFF2-40B4-BE49-F238E27FC236}">
                <a16:creationId xmlns:a16="http://schemas.microsoft.com/office/drawing/2014/main" id="{64854533-8DCC-1C49-8946-547AD8D471A7}"/>
              </a:ext>
            </a:extLst>
          </p:cNvPr>
          <p:cNvSpPr txBox="1">
            <a:spLocks noGrp="1"/>
          </p:cNvSpPr>
          <p:nvPr>
            <p:ph type="title"/>
          </p:nvPr>
        </p:nvSpPr>
        <p:spPr>
          <a:xfrm>
            <a:off x="3993775" y="2487700"/>
            <a:ext cx="4894800" cy="2891100"/>
          </a:xfrm>
          <a:prstGeom prst="rect">
            <a:avLst/>
          </a:prstGeom>
        </p:spPr>
        <p:txBody>
          <a:bodyPr spcFirstLastPara="1" wrap="square" lIns="91425" tIns="45700" rIns="91425" bIns="45700" anchor="b" anchorCtr="0">
            <a:noAutofit/>
          </a:bodyPr>
          <a:lstStyle>
            <a:lvl1pPr lvl="0" algn="r" rtl="0">
              <a:spcBef>
                <a:spcPts val="0"/>
              </a:spcBef>
              <a:spcAft>
                <a:spcPts val="0"/>
              </a:spcAft>
              <a:buNone/>
              <a:defRPr sz="6600">
                <a:latin typeface="Calibri" panose="020F0502020204030204" pitchFamily="34" charset="0"/>
                <a:cs typeface="Calibri" panose="020F0502020204030204" pitchFamily="34" charset="0"/>
              </a:defRPr>
            </a:lvl1pPr>
            <a:lvl2pPr lvl="1" algn="r" rtl="0">
              <a:spcBef>
                <a:spcPts val="0"/>
              </a:spcBef>
              <a:spcAft>
                <a:spcPts val="0"/>
              </a:spcAft>
              <a:buNone/>
              <a:defRPr sz="5600"/>
            </a:lvl2pPr>
            <a:lvl3pPr lvl="2" algn="r" rtl="0">
              <a:spcBef>
                <a:spcPts val="0"/>
              </a:spcBef>
              <a:spcAft>
                <a:spcPts val="0"/>
              </a:spcAft>
              <a:buNone/>
              <a:defRPr sz="5600"/>
            </a:lvl3pPr>
            <a:lvl4pPr lvl="3" algn="r" rtl="0">
              <a:spcBef>
                <a:spcPts val="0"/>
              </a:spcBef>
              <a:spcAft>
                <a:spcPts val="0"/>
              </a:spcAft>
              <a:buNone/>
              <a:defRPr sz="5600"/>
            </a:lvl4pPr>
            <a:lvl5pPr lvl="4" algn="r" rtl="0">
              <a:spcBef>
                <a:spcPts val="0"/>
              </a:spcBef>
              <a:spcAft>
                <a:spcPts val="0"/>
              </a:spcAft>
              <a:buNone/>
              <a:defRPr sz="5600"/>
            </a:lvl5pPr>
            <a:lvl6pPr lvl="5" algn="r" rtl="0">
              <a:spcBef>
                <a:spcPts val="0"/>
              </a:spcBef>
              <a:spcAft>
                <a:spcPts val="0"/>
              </a:spcAft>
              <a:buNone/>
              <a:defRPr sz="5600"/>
            </a:lvl6pPr>
            <a:lvl7pPr lvl="6" algn="r" rtl="0">
              <a:spcBef>
                <a:spcPts val="0"/>
              </a:spcBef>
              <a:spcAft>
                <a:spcPts val="0"/>
              </a:spcAft>
              <a:buNone/>
              <a:defRPr sz="5600"/>
            </a:lvl7pPr>
            <a:lvl8pPr lvl="7" algn="r" rtl="0">
              <a:spcBef>
                <a:spcPts val="0"/>
              </a:spcBef>
              <a:spcAft>
                <a:spcPts val="0"/>
              </a:spcAft>
              <a:buNone/>
              <a:defRPr sz="5600"/>
            </a:lvl8pPr>
            <a:lvl9pPr lvl="8" algn="r" rtl="0">
              <a:spcBef>
                <a:spcPts val="0"/>
              </a:spcBef>
              <a:spcAft>
                <a:spcPts val="0"/>
              </a:spcAft>
              <a:buNone/>
              <a:defRPr sz="5600"/>
            </a:lvl9pPr>
          </a:lstStyle>
          <a:p>
            <a:endParaRPr lang="es-ES_tradnl"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2">
  <p:cSld name="TITLE_4">
    <p:bg>
      <p:bgPr>
        <a:solidFill>
          <a:schemeClr val="accent1"/>
        </a:solidFill>
        <a:effectLst/>
      </p:bgPr>
    </p:bg>
    <p:spTree>
      <p:nvGrpSpPr>
        <p:cNvPr id="1" name="Shape 22"/>
        <p:cNvGrpSpPr/>
        <p:nvPr/>
      </p:nvGrpSpPr>
      <p:grpSpPr>
        <a:xfrm>
          <a:off x="0" y="0"/>
          <a:ext cx="0" cy="0"/>
          <a:chOff x="0" y="0"/>
          <a:chExt cx="0" cy="0"/>
        </a:xfrm>
      </p:grpSpPr>
      <p:grpSp>
        <p:nvGrpSpPr>
          <p:cNvPr id="23" name="Google Shape;23;p4"/>
          <p:cNvGrpSpPr/>
          <p:nvPr/>
        </p:nvGrpSpPr>
        <p:grpSpPr>
          <a:xfrm>
            <a:off x="0" y="-124"/>
            <a:ext cx="4853665" cy="5740374"/>
            <a:chOff x="0" y="-126"/>
            <a:chExt cx="4554438" cy="5386482"/>
          </a:xfrm>
        </p:grpSpPr>
        <p:sp>
          <p:nvSpPr>
            <p:cNvPr id="24" name="Google Shape;24;p4"/>
            <p:cNvSpPr/>
            <p:nvPr/>
          </p:nvSpPr>
          <p:spPr>
            <a:xfrm rot="10800000" flipH="1">
              <a:off x="0" y="-126"/>
              <a:ext cx="4554438" cy="5386482"/>
            </a:xfrm>
            <a:custGeom>
              <a:avLst/>
              <a:gdLst/>
              <a:ahLst/>
              <a:cxnLst/>
              <a:rect l="l" t="t" r="r" b="b"/>
              <a:pathLst>
                <a:path w="5389868" h="6374535" extrusionOk="0">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rgbClr val="FFFFFF"/>
                </a:solidFill>
                <a:latin typeface="Calibri"/>
                <a:ea typeface="Calibri"/>
                <a:cs typeface="Calibri"/>
                <a:sym typeface="Calibri"/>
              </a:endParaRPr>
            </a:p>
          </p:txBody>
        </p:sp>
        <p:pic>
          <p:nvPicPr>
            <p:cNvPr id="25" name="Google Shape;25;p4" descr="Imagen que contiene persona, foto, hombre, mujer&#10;&#10;Descripción generada automáticamente"/>
            <p:cNvPicPr preferRelativeResize="0"/>
            <p:nvPr/>
          </p:nvPicPr>
          <p:blipFill rotWithShape="1">
            <a:blip r:embed="rId2">
              <a:alphaModFix/>
            </a:blip>
            <a:srcRect r="16352"/>
            <a:stretch/>
          </p:blipFill>
          <p:spPr>
            <a:xfrm>
              <a:off x="1" y="-1"/>
              <a:ext cx="4423169" cy="5247982"/>
            </a:xfrm>
            <a:custGeom>
              <a:avLst/>
              <a:gdLst/>
              <a:ahLst/>
              <a:cxnLst/>
              <a:rect l="l" t="t" r="r" b="b"/>
              <a:pathLst>
                <a:path w="5234519" h="6210629" extrusionOk="0">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ln>
              <a:noFill/>
            </a:ln>
          </p:spPr>
        </p:pic>
      </p:grpSp>
      <p:sp>
        <p:nvSpPr>
          <p:cNvPr id="26" name="Google Shape;26;p4"/>
          <p:cNvSpPr txBox="1">
            <a:spLocks noGrp="1"/>
          </p:cNvSpPr>
          <p:nvPr>
            <p:ph type="title"/>
          </p:nvPr>
        </p:nvSpPr>
        <p:spPr>
          <a:xfrm>
            <a:off x="3004575" y="3476150"/>
            <a:ext cx="5995800" cy="1603200"/>
          </a:xfrm>
          <a:prstGeom prst="rect">
            <a:avLst/>
          </a:prstGeom>
          <a:solidFill>
            <a:srgbClr val="898B90">
              <a:alpha val="68300"/>
            </a:srgbClr>
          </a:solidFill>
          <a:ln>
            <a:noFill/>
          </a:ln>
        </p:spPr>
        <p:txBody>
          <a:bodyPr spcFirstLastPara="1" wrap="square" lIns="91425" tIns="45700" rIns="91425" bIns="45700" anchor="t" anchorCtr="0">
            <a:noAutofit/>
          </a:bodyPr>
          <a:lstStyle>
            <a:lvl1pPr lvl="0" algn="r" rtl="0">
              <a:spcBef>
                <a:spcPts val="0"/>
              </a:spcBef>
              <a:spcAft>
                <a:spcPts val="0"/>
              </a:spcAft>
              <a:buNone/>
              <a:defRPr sz="5400">
                <a:latin typeface="Calibri" panose="020F0502020204030204" pitchFamily="34" charset="0"/>
                <a:cs typeface="Calibri" panose="020F0502020204030204" pitchFamily="34" charset="0"/>
              </a:defRPr>
            </a:lvl1pPr>
            <a:lvl2pPr lvl="1" algn="r" rtl="0">
              <a:spcBef>
                <a:spcPts val="0"/>
              </a:spcBef>
              <a:spcAft>
                <a:spcPts val="0"/>
              </a:spcAft>
              <a:buNone/>
              <a:defRPr sz="5400"/>
            </a:lvl2pPr>
            <a:lvl3pPr lvl="2" algn="r" rtl="0">
              <a:spcBef>
                <a:spcPts val="0"/>
              </a:spcBef>
              <a:spcAft>
                <a:spcPts val="0"/>
              </a:spcAft>
              <a:buNone/>
              <a:defRPr sz="5400"/>
            </a:lvl3pPr>
            <a:lvl4pPr lvl="3" algn="r" rtl="0">
              <a:spcBef>
                <a:spcPts val="0"/>
              </a:spcBef>
              <a:spcAft>
                <a:spcPts val="0"/>
              </a:spcAft>
              <a:buNone/>
              <a:defRPr sz="5400"/>
            </a:lvl4pPr>
            <a:lvl5pPr lvl="4" algn="r" rtl="0">
              <a:spcBef>
                <a:spcPts val="0"/>
              </a:spcBef>
              <a:spcAft>
                <a:spcPts val="0"/>
              </a:spcAft>
              <a:buNone/>
              <a:defRPr sz="5400"/>
            </a:lvl5pPr>
            <a:lvl6pPr lvl="5" algn="r" rtl="0">
              <a:spcBef>
                <a:spcPts val="0"/>
              </a:spcBef>
              <a:spcAft>
                <a:spcPts val="0"/>
              </a:spcAft>
              <a:buNone/>
              <a:defRPr sz="5400"/>
            </a:lvl6pPr>
            <a:lvl7pPr lvl="6" algn="r" rtl="0">
              <a:spcBef>
                <a:spcPts val="0"/>
              </a:spcBef>
              <a:spcAft>
                <a:spcPts val="0"/>
              </a:spcAft>
              <a:buNone/>
              <a:defRPr sz="5400"/>
            </a:lvl7pPr>
            <a:lvl8pPr lvl="7" algn="r" rtl="0">
              <a:spcBef>
                <a:spcPts val="0"/>
              </a:spcBef>
              <a:spcAft>
                <a:spcPts val="0"/>
              </a:spcAft>
              <a:buNone/>
              <a:defRPr sz="5400"/>
            </a:lvl8pPr>
            <a:lvl9pPr lvl="8" algn="r" rtl="0">
              <a:spcBef>
                <a:spcPts val="0"/>
              </a:spcBef>
              <a:spcAft>
                <a:spcPts val="0"/>
              </a:spcAft>
              <a:buNone/>
              <a:defRPr sz="5400"/>
            </a:lvl9pPr>
          </a:lstStyle>
          <a:p>
            <a:endParaRPr lang="es-ES_tradnl" noProof="0" dirty="0"/>
          </a:p>
        </p:txBody>
      </p:sp>
      <p:pic>
        <p:nvPicPr>
          <p:cNvPr id="27" name="Google Shape;27;p4"/>
          <p:cNvPicPr preferRelativeResize="0"/>
          <p:nvPr/>
        </p:nvPicPr>
        <p:blipFill rotWithShape="1">
          <a:blip r:embed="rId3">
            <a:alphaModFix/>
          </a:blip>
          <a:srcRect/>
          <a:stretch/>
        </p:blipFill>
        <p:spPr>
          <a:xfrm>
            <a:off x="5177307" y="186298"/>
            <a:ext cx="3812148" cy="60130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objetos 1" preserve="1">
  <p:cSld name="Título y objetos 1">
    <p:spTree>
      <p:nvGrpSpPr>
        <p:cNvPr id="1" name="Shape 83"/>
        <p:cNvGrpSpPr/>
        <p:nvPr/>
      </p:nvGrpSpPr>
      <p:grpSpPr>
        <a:xfrm>
          <a:off x="0" y="0"/>
          <a:ext cx="0" cy="0"/>
          <a:chOff x="0" y="0"/>
          <a:chExt cx="0" cy="0"/>
        </a:xfrm>
      </p:grpSpPr>
      <p:sp>
        <p:nvSpPr>
          <p:cNvPr id="84" name="Google Shape;84;p14"/>
          <p:cNvSpPr/>
          <p:nvPr/>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85" name="Google Shape;85;p14"/>
          <p:cNvSpPr/>
          <p:nvPr/>
        </p:nvSpPr>
        <p:spPr>
          <a:xfrm>
            <a:off x="770850" y="212725"/>
            <a:ext cx="903600" cy="813000"/>
          </a:xfrm>
          <a:prstGeom prst="parallelogram">
            <a:avLst>
              <a:gd name="adj" fmla="val 45310"/>
            </a:avLst>
          </a:prstGeom>
          <a:solidFill>
            <a:srgbClr val="8189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p:nvPr/>
        </p:nvSpPr>
        <p:spPr>
          <a:xfrm>
            <a:off x="146422" y="212725"/>
            <a:ext cx="903600" cy="813000"/>
          </a:xfrm>
          <a:prstGeom prst="parallelogram">
            <a:avLst>
              <a:gd name="adj" fmla="val 45310"/>
            </a:avLst>
          </a:prstGeom>
          <a:gradFill>
            <a:gsLst>
              <a:gs pos="0">
                <a:srgbClr val="FFFFFF"/>
              </a:gs>
              <a:gs pos="65000">
                <a:schemeClr val="dk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4"/>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ES_tradnl" noProof="0" dirty="0"/>
          </a:p>
        </p:txBody>
      </p:sp>
      <p:pic>
        <p:nvPicPr>
          <p:cNvPr id="89" name="Google Shape;89;p14"/>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90" name="Google Shape;90;p14"/>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lang="es-ES_tradnl" noProof="0" dirty="0"/>
          </a:p>
        </p:txBody>
      </p:sp>
      <p:sp>
        <p:nvSpPr>
          <p:cNvPr id="9" name="Google Shape;7;p1">
            <a:extLst>
              <a:ext uri="{FF2B5EF4-FFF2-40B4-BE49-F238E27FC236}">
                <a16:creationId xmlns:a16="http://schemas.microsoft.com/office/drawing/2014/main" id="{0B5789D4-A1BB-0442-8135-68C7C82B7CE3}"/>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extLst>
      <p:ext uri="{BB962C8B-B14F-4D97-AF65-F5344CB8AC3E}">
        <p14:creationId xmlns:p14="http://schemas.microsoft.com/office/powerpoint/2010/main" val="423579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objetos 2" userDrawn="1">
  <p:cSld name="OBJECT">
    <p:spTree>
      <p:nvGrpSpPr>
        <p:cNvPr id="1" name="Shape 91"/>
        <p:cNvGrpSpPr/>
        <p:nvPr/>
      </p:nvGrpSpPr>
      <p:grpSpPr>
        <a:xfrm>
          <a:off x="0" y="0"/>
          <a:ext cx="0" cy="0"/>
          <a:chOff x="0" y="0"/>
          <a:chExt cx="0" cy="0"/>
        </a:xfrm>
      </p:grpSpPr>
      <p:sp>
        <p:nvSpPr>
          <p:cNvPr id="93" name="Google Shape;93;p15"/>
          <p:cNvSpPr/>
          <p:nvPr/>
        </p:nvSpPr>
        <p:spPr>
          <a:xfrm>
            <a:off x="770850" y="212725"/>
            <a:ext cx="903600" cy="813000"/>
          </a:xfrm>
          <a:prstGeom prst="parallelogram">
            <a:avLst>
              <a:gd name="adj" fmla="val 453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146422" y="212725"/>
            <a:ext cx="903600" cy="813000"/>
          </a:xfrm>
          <a:prstGeom prst="parallelogram">
            <a:avLst>
              <a:gd name="adj" fmla="val 45310"/>
            </a:avLst>
          </a:prstGeom>
          <a:gradFill>
            <a:gsLst>
              <a:gs pos="0">
                <a:srgbClr val="FFFFFF"/>
              </a:gs>
              <a:gs pos="65000">
                <a:schemeClr val="accent1"/>
              </a:gs>
              <a:gs pos="100000">
                <a:schemeClr val="accen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7" name="Google Shape;97;p15"/>
          <p:cNvPicPr preferRelativeResize="0"/>
          <p:nvPr/>
        </p:nvPicPr>
        <p:blipFill>
          <a:blip r:embed="rId2">
            <a:alphaModFix/>
          </a:blip>
          <a:stretch>
            <a:fillRect/>
          </a:stretch>
        </p:blipFill>
        <p:spPr>
          <a:xfrm>
            <a:off x="6179349" y="389413"/>
            <a:ext cx="2746703" cy="459625"/>
          </a:xfrm>
          <a:prstGeom prst="rect">
            <a:avLst/>
          </a:prstGeom>
          <a:noFill/>
          <a:ln>
            <a:noFill/>
          </a:ln>
        </p:spPr>
      </p:pic>
      <p:sp>
        <p:nvSpPr>
          <p:cNvPr id="98" name="Google Shape;98;p15"/>
          <p:cNvSpPr txBox="1">
            <a:spLocks noGrp="1"/>
          </p:cNvSpPr>
          <p:nvPr>
            <p:ph type="body" idx="1"/>
          </p:nvPr>
        </p:nvSpPr>
        <p:spPr>
          <a:xfrm>
            <a:off x="294150" y="1218600"/>
            <a:ext cx="8555700" cy="51378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Calibri" panose="020F0502020204030204" pitchFamily="34" charset="0"/>
                <a:ea typeface="Calibri" panose="020F0502020204030204" pitchFamily="34" charset="0"/>
                <a:cs typeface="Calibri" panose="020F0502020204030204" pitchFamily="34" charset="0"/>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lang="es-ES_tradnl" noProof="0" dirty="0"/>
          </a:p>
        </p:txBody>
      </p:sp>
      <p:sp>
        <p:nvSpPr>
          <p:cNvPr id="10" name="Google Shape;84;p14">
            <a:extLst>
              <a:ext uri="{FF2B5EF4-FFF2-40B4-BE49-F238E27FC236}">
                <a16:creationId xmlns:a16="http://schemas.microsoft.com/office/drawing/2014/main" id="{4F836A24-6D51-4D40-AB79-0230302D1457}"/>
              </a:ext>
            </a:extLst>
          </p:cNvPr>
          <p:cNvSpPr/>
          <p:nvPr userDrawn="1"/>
        </p:nvSpPr>
        <p:spPr>
          <a:xfrm>
            <a:off x="1372975" y="212725"/>
            <a:ext cx="4806374" cy="813000"/>
          </a:xfrm>
          <a:prstGeom prst="parallelogram">
            <a:avLst>
              <a:gd name="adj" fmla="val 4531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Bebas Neue" panose="020B0606020202050201" pitchFamily="34" charset="77"/>
            </a:endParaRPr>
          </a:p>
        </p:txBody>
      </p:sp>
      <p:sp>
        <p:nvSpPr>
          <p:cNvPr id="11" name="Google Shape;87;p14">
            <a:extLst>
              <a:ext uri="{FF2B5EF4-FFF2-40B4-BE49-F238E27FC236}">
                <a16:creationId xmlns:a16="http://schemas.microsoft.com/office/drawing/2014/main" id="{3BFC4BEF-06F5-F149-88A2-FDD96288DC2E}"/>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ES_tradnl" noProof="0" dirty="0"/>
          </a:p>
        </p:txBody>
      </p:sp>
      <p:sp>
        <p:nvSpPr>
          <p:cNvPr id="12" name="Google Shape;7;p1">
            <a:extLst>
              <a:ext uri="{FF2B5EF4-FFF2-40B4-BE49-F238E27FC236}">
                <a16:creationId xmlns:a16="http://schemas.microsoft.com/office/drawing/2014/main" id="{0D7DAA7F-11AA-0147-9DA0-85C0C21C9491}"/>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solidFill>
          <a:schemeClr val="bg2"/>
        </a:solidFill>
        <a:effectLst/>
      </p:bgPr>
    </p:bg>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EC7D9485-9D22-5647-86A2-61337F2EBDAC}"/>
              </a:ext>
            </a:extLst>
          </p:cNvPr>
          <p:cNvSpPr>
            <a:spLocks noGrp="1"/>
          </p:cNvSpPr>
          <p:nvPr>
            <p:ph type="body" sz="quarter" idx="11"/>
          </p:nvPr>
        </p:nvSpPr>
        <p:spPr>
          <a:xfrm>
            <a:off x="560387" y="2634922"/>
            <a:ext cx="8023225" cy="2275770"/>
          </a:xfrm>
          <a:prstGeom prst="rect">
            <a:avLst/>
          </a:prstGeom>
        </p:spPr>
        <p:txBody>
          <a:bodyPr anchor="ctr"/>
          <a:lstStyle>
            <a:lvl1pPr marL="50800" indent="0" algn="ctr">
              <a:buNone/>
              <a:defRPr sz="4000">
                <a:solidFill>
                  <a:schemeClr val="bg1"/>
                </a:solidFill>
                <a:latin typeface="Calibri" panose="020F0502020204030204" pitchFamily="34" charset="0"/>
                <a:cs typeface="Calibri" panose="020F0502020204030204" pitchFamily="34" charset="0"/>
              </a:defRPr>
            </a:lvl1pPr>
          </a:lstStyle>
          <a:p>
            <a:pPr lvl="0"/>
            <a:endParaRPr lang="es-ES_tradnl" dirty="0"/>
          </a:p>
        </p:txBody>
      </p:sp>
      <p:pic>
        <p:nvPicPr>
          <p:cNvPr id="6" name="Google Shape;12;p2">
            <a:extLst>
              <a:ext uri="{FF2B5EF4-FFF2-40B4-BE49-F238E27FC236}">
                <a16:creationId xmlns:a16="http://schemas.microsoft.com/office/drawing/2014/main" id="{0D343A73-BC54-BF4C-A259-A0C913A07BC0}"/>
              </a:ext>
            </a:extLst>
          </p:cNvPr>
          <p:cNvPicPr preferRelativeResize="0"/>
          <p:nvPr userDrawn="1"/>
        </p:nvPicPr>
        <p:blipFill rotWithShape="1">
          <a:blip r:embed="rId2">
            <a:alphaModFix/>
          </a:blip>
          <a:srcRect/>
          <a:stretch/>
        </p:blipFill>
        <p:spPr>
          <a:xfrm>
            <a:off x="6179349" y="392750"/>
            <a:ext cx="2759037" cy="459625"/>
          </a:xfrm>
          <a:prstGeom prst="rect">
            <a:avLst/>
          </a:prstGeom>
          <a:noFill/>
          <a:ln>
            <a:noFill/>
          </a:ln>
        </p:spPr>
      </p:pic>
      <p:sp>
        <p:nvSpPr>
          <p:cNvPr id="10" name="Marcador de texto 4">
            <a:extLst>
              <a:ext uri="{FF2B5EF4-FFF2-40B4-BE49-F238E27FC236}">
                <a16:creationId xmlns:a16="http://schemas.microsoft.com/office/drawing/2014/main" id="{A2F63D34-FBAE-5442-A997-D0933D828667}"/>
              </a:ext>
            </a:extLst>
          </p:cNvPr>
          <p:cNvSpPr>
            <a:spLocks noGrp="1"/>
          </p:cNvSpPr>
          <p:nvPr>
            <p:ph type="body" sz="quarter" idx="12"/>
          </p:nvPr>
        </p:nvSpPr>
        <p:spPr>
          <a:xfrm>
            <a:off x="560387" y="1632286"/>
            <a:ext cx="8023225" cy="665749"/>
          </a:xfrm>
          <a:prstGeom prst="rect">
            <a:avLst/>
          </a:prstGeom>
          <a:solidFill>
            <a:schemeClr val="accent1"/>
          </a:solidFill>
        </p:spPr>
        <p:txBody>
          <a:bodyPr/>
          <a:lstStyle>
            <a:lvl1pPr marL="50800" indent="0" algn="ctr">
              <a:buNone/>
              <a:defRPr sz="2800">
                <a:solidFill>
                  <a:schemeClr val="bg1"/>
                </a:solidFill>
                <a:latin typeface="Calibri" panose="020F0502020204030204" pitchFamily="34" charset="0"/>
                <a:cs typeface="Calibri" panose="020F0502020204030204" pitchFamily="34" charset="0"/>
              </a:defRPr>
            </a:lvl1pPr>
          </a:lstStyle>
          <a:p>
            <a:pPr lvl="0"/>
            <a:endParaRPr lang="es-ES_tradnl" dirty="0"/>
          </a:p>
        </p:txBody>
      </p:sp>
      <p:sp>
        <p:nvSpPr>
          <p:cNvPr id="11" name="Google Shape;165;p24">
            <a:extLst>
              <a:ext uri="{FF2B5EF4-FFF2-40B4-BE49-F238E27FC236}">
                <a16:creationId xmlns:a16="http://schemas.microsoft.com/office/drawing/2014/main" id="{ED241A5B-D2F8-1D45-8F9D-D1D4B48E7814}"/>
              </a:ext>
            </a:extLst>
          </p:cNvPr>
          <p:cNvSpPr/>
          <p:nvPr userDrawn="1"/>
        </p:nvSpPr>
        <p:spPr>
          <a:xfrm>
            <a:off x="770850" y="212725"/>
            <a:ext cx="903600" cy="813000"/>
          </a:xfrm>
          <a:prstGeom prst="parallelogram">
            <a:avLst>
              <a:gd name="adj" fmla="val 4531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6;p24">
            <a:extLst>
              <a:ext uri="{FF2B5EF4-FFF2-40B4-BE49-F238E27FC236}">
                <a16:creationId xmlns:a16="http://schemas.microsoft.com/office/drawing/2014/main" id="{990F690A-789C-6740-B34D-11153A9BBDDB}"/>
              </a:ext>
            </a:extLst>
          </p:cNvPr>
          <p:cNvSpPr/>
          <p:nvPr userDrawn="1"/>
        </p:nvSpPr>
        <p:spPr>
          <a:xfrm>
            <a:off x="146422" y="212725"/>
            <a:ext cx="903600" cy="813000"/>
          </a:xfrm>
          <a:prstGeom prst="parallelogram">
            <a:avLst>
              <a:gd name="adj" fmla="val 45310"/>
            </a:avLst>
          </a:prstGeom>
          <a:gradFill>
            <a:gsLst>
              <a:gs pos="0">
                <a:schemeClr val="bg2"/>
              </a:gs>
              <a:gs pos="65000">
                <a:schemeClr val="bg1"/>
              </a:gs>
              <a:gs pos="100000">
                <a:schemeClr val="bg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p14">
            <a:extLst>
              <a:ext uri="{FF2B5EF4-FFF2-40B4-BE49-F238E27FC236}">
                <a16:creationId xmlns:a16="http://schemas.microsoft.com/office/drawing/2014/main" id="{7FF938C0-C0B1-8543-A7DC-F3B0AA5BE94F}"/>
              </a:ext>
            </a:extLst>
          </p:cNvPr>
          <p:cNvSpPr/>
          <p:nvPr userDrawn="1"/>
        </p:nvSpPr>
        <p:spPr>
          <a:xfrm>
            <a:off x="1372975" y="212725"/>
            <a:ext cx="4806374" cy="813000"/>
          </a:xfrm>
          <a:prstGeom prst="parallelogram">
            <a:avLst>
              <a:gd name="adj" fmla="val 45310"/>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s-CL" dirty="0">
              <a:latin typeface="Bebas Neue" panose="020B0606020202050201" pitchFamily="34" charset="77"/>
            </a:endParaRPr>
          </a:p>
        </p:txBody>
      </p:sp>
      <p:sp>
        <p:nvSpPr>
          <p:cNvPr id="15" name="Google Shape;87;p14">
            <a:extLst>
              <a:ext uri="{FF2B5EF4-FFF2-40B4-BE49-F238E27FC236}">
                <a16:creationId xmlns:a16="http://schemas.microsoft.com/office/drawing/2014/main" id="{D9228F07-B61E-0645-862B-247F10F5B15E}"/>
              </a:ext>
            </a:extLst>
          </p:cNvPr>
          <p:cNvSpPr txBox="1">
            <a:spLocks noGrp="1"/>
          </p:cNvSpPr>
          <p:nvPr>
            <p:ph type="title"/>
          </p:nvPr>
        </p:nvSpPr>
        <p:spPr>
          <a:xfrm>
            <a:off x="1763699" y="212725"/>
            <a:ext cx="4288185" cy="8130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rgbClr val="818990"/>
              </a:buClr>
              <a:buSzPts val="1800"/>
              <a:buNone/>
              <a:defRPr>
                <a:solidFill>
                  <a:schemeClr val="accent1"/>
                </a:solidFill>
                <a:latin typeface="Calibri" panose="020F0502020204030204" pitchFamily="34" charset="0"/>
                <a:cs typeface="Calibri" panose="020F0502020204030204" pitchFamily="34" charset="0"/>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lang="es-CL" dirty="0"/>
          </a:p>
        </p:txBody>
      </p:sp>
    </p:spTree>
    <p:extLst>
      <p:ext uri="{BB962C8B-B14F-4D97-AF65-F5344CB8AC3E}">
        <p14:creationId xmlns:p14="http://schemas.microsoft.com/office/powerpoint/2010/main" val="359457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n blanco" type="blank" preserve="1">
  <p:cSld name="1_En blanco">
    <p:spTree>
      <p:nvGrpSpPr>
        <p:cNvPr id="1" name="Shape 205"/>
        <p:cNvGrpSpPr/>
        <p:nvPr/>
      </p:nvGrpSpPr>
      <p:grpSpPr>
        <a:xfrm>
          <a:off x="0" y="0"/>
          <a:ext cx="0" cy="0"/>
          <a:chOff x="0" y="0"/>
          <a:chExt cx="0" cy="0"/>
        </a:xfrm>
      </p:grpSpPr>
      <p:sp>
        <p:nvSpPr>
          <p:cNvPr id="4" name="Google Shape;7;p1">
            <a:extLst>
              <a:ext uri="{FF2B5EF4-FFF2-40B4-BE49-F238E27FC236}">
                <a16:creationId xmlns:a16="http://schemas.microsoft.com/office/drawing/2014/main" id="{FCAE1A83-104E-8B4E-949F-BE3A9ADE6BA0}"/>
              </a:ext>
            </a:extLst>
          </p:cNvPr>
          <p:cNvSpPr txBox="1">
            <a:spLocks/>
          </p:cNvSpPr>
          <p:nvPr userDrawn="1"/>
        </p:nvSpPr>
        <p:spPr>
          <a:xfrm>
            <a:off x="6915150" y="6356351"/>
            <a:ext cx="20574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1pPr>
            <a:lvl2pPr marL="0" marR="0" lvl="1"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2pPr>
            <a:lvl3pPr marL="0" marR="0" lvl="2"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3pPr>
            <a:lvl4pPr marL="0" marR="0" lvl="3"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4pPr>
            <a:lvl5pPr marL="0" marR="0" lvl="4"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5pPr>
            <a:lvl6pPr marL="0" marR="0" lvl="5"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6pPr>
            <a:lvl7pPr marL="0" marR="0" lvl="6"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7pPr>
            <a:lvl8pPr marL="0" marR="0" lvl="7"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8pPr>
            <a:lvl9pPr marL="0" marR="0" lvl="8" indent="0" algn="r" rtl="0">
              <a:lnSpc>
                <a:spcPct val="100000"/>
              </a:lnSpc>
              <a:spcBef>
                <a:spcPts val="0"/>
              </a:spcBef>
              <a:spcAft>
                <a:spcPts val="0"/>
              </a:spcAft>
              <a:buClr>
                <a:srgbClr val="000000"/>
              </a:buClr>
              <a:buFont typeface="Arial"/>
              <a:buNone/>
              <a:defRPr sz="1200" b="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a:p>
        </p:txBody>
      </p:sp>
    </p:spTree>
    <p:extLst>
      <p:ext uri="{BB962C8B-B14F-4D97-AF65-F5344CB8AC3E}">
        <p14:creationId xmlns:p14="http://schemas.microsoft.com/office/powerpoint/2010/main" val="97781427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294150" y="1218600"/>
            <a:ext cx="8555700" cy="5137800"/>
          </a:xfrm>
          <a:prstGeom prst="rect">
            <a:avLst/>
          </a:prstGeom>
          <a:noFill/>
          <a:ln>
            <a:noFill/>
          </a:ln>
        </p:spPr>
        <p:txBody>
          <a:bodyPr spcFirstLastPara="1" wrap="square" lIns="90000" tIns="45700" rIns="91425" bIns="45700" anchor="t" anchorCtr="0">
            <a:noAutofit/>
          </a:bodyPr>
          <a:lstStyle>
            <a:lvl1pPr marL="457200" marR="0" lvl="0" indent="-406400" algn="l" rtl="0">
              <a:lnSpc>
                <a:spcPct val="90000"/>
              </a:lnSpc>
              <a:spcBef>
                <a:spcPts val="1000"/>
              </a:spcBef>
              <a:spcAft>
                <a:spcPts val="0"/>
              </a:spcAft>
              <a:buClr>
                <a:srgbClr val="DE3075"/>
              </a:buClr>
              <a:buSzPts val="2800"/>
              <a:buFont typeface="Franklin Gothic"/>
              <a:buChar char="»"/>
              <a:defRPr sz="2400" i="0" u="none" strike="noStrike" cap="none">
                <a:solidFill>
                  <a:srgbClr val="818990"/>
                </a:solidFill>
                <a:latin typeface="Franklin Gothic"/>
                <a:ea typeface="Franklin Gothic"/>
                <a:cs typeface="Franklin Gothic"/>
                <a:sym typeface="Franklin Gothic"/>
              </a:defRPr>
            </a:lvl1pPr>
            <a:lvl2pPr marL="914400" marR="0" lvl="1" indent="-381000" algn="l" rtl="0">
              <a:lnSpc>
                <a:spcPct val="90000"/>
              </a:lnSpc>
              <a:spcBef>
                <a:spcPts val="500"/>
              </a:spcBef>
              <a:spcAft>
                <a:spcPts val="0"/>
              </a:spcAft>
              <a:buClr>
                <a:schemeClr val="accent2"/>
              </a:buClr>
              <a:buSzPts val="2400"/>
              <a:buFont typeface="Franklin Gothic"/>
              <a:buChar char="•"/>
              <a:defRPr sz="2000" i="0" u="none" strike="noStrike" cap="none">
                <a:solidFill>
                  <a:srgbClr val="818990"/>
                </a:solidFill>
                <a:latin typeface="Franklin Gothic"/>
                <a:ea typeface="Franklin Gothic"/>
                <a:cs typeface="Franklin Gothic"/>
                <a:sym typeface="Franklin Gothic"/>
              </a:defRPr>
            </a:lvl2pPr>
            <a:lvl3pPr marL="1371600" marR="0" lvl="2" indent="-342900" algn="l" rtl="0">
              <a:lnSpc>
                <a:spcPct val="90000"/>
              </a:lnSpc>
              <a:spcBef>
                <a:spcPts val="500"/>
              </a:spcBef>
              <a:spcAft>
                <a:spcPts val="0"/>
              </a:spcAft>
              <a:buClr>
                <a:schemeClr val="dk2"/>
              </a:buClr>
              <a:buSzPts val="1800"/>
              <a:buFont typeface="Franklin Gothic"/>
              <a:buChar char="○"/>
              <a:defRPr sz="1800" i="0" u="none" strike="noStrike" cap="none">
                <a:solidFill>
                  <a:schemeClr val="dk2"/>
                </a:solidFill>
                <a:latin typeface="Franklin Gothic"/>
                <a:ea typeface="Franklin Gothic"/>
                <a:cs typeface="Franklin Gothic"/>
                <a:sym typeface="Franklin Gothic"/>
              </a:defRPr>
            </a:lvl3pPr>
            <a:lvl4pPr marL="1828800" marR="0" lvl="3" indent="-330200" algn="l" rtl="0">
              <a:lnSpc>
                <a:spcPct val="90000"/>
              </a:lnSpc>
              <a:spcBef>
                <a:spcPts val="500"/>
              </a:spcBef>
              <a:spcAft>
                <a:spcPts val="0"/>
              </a:spcAft>
              <a:buClr>
                <a:schemeClr val="dk2"/>
              </a:buClr>
              <a:buSzPts val="1600"/>
              <a:buFont typeface="Franklin Gothic"/>
              <a:buChar char="•"/>
              <a:defRPr sz="1600" i="0" u="none" strike="noStrike" cap="none">
                <a:solidFill>
                  <a:schemeClr val="dk2"/>
                </a:solidFill>
                <a:latin typeface="Franklin Gothic"/>
                <a:ea typeface="Franklin Gothic"/>
                <a:cs typeface="Franklin Gothic"/>
                <a:sym typeface="Franklin Gothic"/>
              </a:defRPr>
            </a:lvl4pPr>
            <a:lvl5pPr marL="2286000" marR="0" lvl="4" indent="-317500" algn="l" rtl="0">
              <a:lnSpc>
                <a:spcPct val="90000"/>
              </a:lnSpc>
              <a:spcBef>
                <a:spcPts val="500"/>
              </a:spcBef>
              <a:spcAft>
                <a:spcPts val="0"/>
              </a:spcAft>
              <a:buClr>
                <a:schemeClr val="dk2"/>
              </a:buClr>
              <a:buSzPts val="1400"/>
              <a:buFont typeface="Franklin Gothic"/>
              <a:buChar char="•"/>
              <a:defRPr i="0" u="none" strike="noStrike" cap="none">
                <a:solidFill>
                  <a:schemeClr val="dk2"/>
                </a:solidFill>
                <a:latin typeface="Franklin Gothic"/>
                <a:ea typeface="Franklin Gothic"/>
                <a:cs typeface="Franklin Gothic"/>
                <a:sym typeface="Franklin Gothic"/>
              </a:defRPr>
            </a:lvl5pPr>
            <a:lvl6pPr marL="2743200" marR="0" lvl="5" indent="-304800" algn="l" rtl="0">
              <a:lnSpc>
                <a:spcPct val="90000"/>
              </a:lnSpc>
              <a:spcBef>
                <a:spcPts val="500"/>
              </a:spcBef>
              <a:spcAft>
                <a:spcPts val="0"/>
              </a:spcAft>
              <a:buClr>
                <a:schemeClr val="dk2"/>
              </a:buClr>
              <a:buSzPts val="1200"/>
              <a:buFont typeface="Franklin Gothic"/>
              <a:buChar char="•"/>
              <a:defRPr sz="1200" i="0" u="none" strike="noStrike" cap="none">
                <a:solidFill>
                  <a:schemeClr val="dk2"/>
                </a:solidFill>
                <a:latin typeface="Franklin Gothic"/>
                <a:ea typeface="Franklin Gothic"/>
                <a:cs typeface="Franklin Gothic"/>
                <a:sym typeface="Franklin Gothic"/>
              </a:defRPr>
            </a:lvl6pPr>
            <a:lvl7pPr marL="3200400" marR="0" lvl="6" indent="-292100" algn="l" rtl="0">
              <a:lnSpc>
                <a:spcPct val="90000"/>
              </a:lnSpc>
              <a:spcBef>
                <a:spcPts val="500"/>
              </a:spcBef>
              <a:spcAft>
                <a:spcPts val="0"/>
              </a:spcAft>
              <a:buClr>
                <a:schemeClr val="dk2"/>
              </a:buClr>
              <a:buSzPts val="1000"/>
              <a:buFont typeface="Franklin Gothic"/>
              <a:buChar char="•"/>
              <a:defRPr sz="1000" i="0" u="none" strike="noStrike" cap="none">
                <a:solidFill>
                  <a:schemeClr val="dk2"/>
                </a:solidFill>
                <a:latin typeface="Franklin Gothic"/>
                <a:ea typeface="Franklin Gothic"/>
                <a:cs typeface="Franklin Gothic"/>
                <a:sym typeface="Franklin Gothic"/>
              </a:defRPr>
            </a:lvl7pPr>
            <a:lvl8pPr marL="3657600" marR="0" lvl="7" indent="-279400" algn="l" rtl="0">
              <a:lnSpc>
                <a:spcPct val="90000"/>
              </a:lnSpc>
              <a:spcBef>
                <a:spcPts val="500"/>
              </a:spcBef>
              <a:spcAft>
                <a:spcPts val="0"/>
              </a:spcAft>
              <a:buClr>
                <a:schemeClr val="dk2"/>
              </a:buClr>
              <a:buSzPts val="800"/>
              <a:buFont typeface="Franklin Gothic"/>
              <a:buChar char="•"/>
              <a:defRPr sz="800" i="0" u="none" strike="noStrike" cap="none">
                <a:solidFill>
                  <a:schemeClr val="dk2"/>
                </a:solidFill>
                <a:latin typeface="Franklin Gothic"/>
                <a:ea typeface="Franklin Gothic"/>
                <a:cs typeface="Franklin Gothic"/>
                <a:sym typeface="Franklin Gothic"/>
              </a:defRPr>
            </a:lvl8pPr>
            <a:lvl9pPr marL="4114800" marR="0" lvl="8" indent="-266700" algn="l" rtl="0">
              <a:lnSpc>
                <a:spcPct val="90000"/>
              </a:lnSpc>
              <a:spcBef>
                <a:spcPts val="500"/>
              </a:spcBef>
              <a:spcAft>
                <a:spcPts val="0"/>
              </a:spcAft>
              <a:buClr>
                <a:schemeClr val="dk2"/>
              </a:buClr>
              <a:buSzPts val="600"/>
              <a:buFont typeface="Franklin Gothic"/>
              <a:buChar char="•"/>
              <a:defRPr sz="600" i="0" u="none" strike="noStrike" cap="none">
                <a:solidFill>
                  <a:schemeClr val="dk2"/>
                </a:solidFill>
                <a:latin typeface="Franklin Gothic"/>
                <a:ea typeface="Franklin Gothic"/>
                <a:cs typeface="Franklin Gothic"/>
                <a:sym typeface="Franklin Gothic"/>
              </a:defRPr>
            </a:lvl9pPr>
          </a:lstStyle>
          <a:p>
            <a:endParaRPr dirty="0"/>
          </a:p>
        </p:txBody>
      </p:sp>
      <p:sp>
        <p:nvSpPr>
          <p:cNvPr id="7" name="Google Shape;7;p1"/>
          <p:cNvSpPr txBox="1">
            <a:spLocks noGrp="1"/>
          </p:cNvSpPr>
          <p:nvPr>
            <p:ph type="sldNum" idx="12"/>
          </p:nvPr>
        </p:nvSpPr>
        <p:spPr>
          <a:xfrm>
            <a:off x="6915150" y="6356351"/>
            <a:ext cx="20574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i="0" u="none" strike="noStrike" cap="none">
                <a:solidFill>
                  <a:srgbClr val="6C7A8A"/>
                </a:solidFill>
                <a:latin typeface="Calibri" panose="020F0502020204030204" pitchFamily="34" charset="0"/>
                <a:ea typeface="Roboto Mono"/>
                <a:cs typeface="Calibri" panose="020F0502020204030204" pitchFamily="34" charset="0"/>
                <a:sym typeface="Roboto Mono"/>
              </a:defRPr>
            </a:lvl1pPr>
            <a:lvl2pPr marL="0" marR="0" lvl="1" indent="0" algn="r" rtl="0">
              <a:spcBef>
                <a:spcPts val="0"/>
              </a:spcBef>
              <a:buNone/>
              <a:defRPr sz="1200" i="0" u="none" strike="noStrike" cap="none">
                <a:solidFill>
                  <a:srgbClr val="6C7A8A"/>
                </a:solidFill>
                <a:latin typeface="Roboto Mono"/>
                <a:ea typeface="Roboto Mono"/>
                <a:cs typeface="Roboto Mono"/>
                <a:sym typeface="Roboto Mono"/>
              </a:defRPr>
            </a:lvl2pPr>
            <a:lvl3pPr marL="0" marR="0" lvl="2" indent="0" algn="r" rtl="0">
              <a:spcBef>
                <a:spcPts val="0"/>
              </a:spcBef>
              <a:buNone/>
              <a:defRPr sz="1200" i="0" u="none" strike="noStrike" cap="none">
                <a:solidFill>
                  <a:srgbClr val="6C7A8A"/>
                </a:solidFill>
                <a:latin typeface="Roboto Mono"/>
                <a:ea typeface="Roboto Mono"/>
                <a:cs typeface="Roboto Mono"/>
                <a:sym typeface="Roboto Mono"/>
              </a:defRPr>
            </a:lvl3pPr>
            <a:lvl4pPr marL="0" marR="0" lvl="3" indent="0" algn="r" rtl="0">
              <a:spcBef>
                <a:spcPts val="0"/>
              </a:spcBef>
              <a:buNone/>
              <a:defRPr sz="1200" i="0" u="none" strike="noStrike" cap="none">
                <a:solidFill>
                  <a:srgbClr val="6C7A8A"/>
                </a:solidFill>
                <a:latin typeface="Roboto Mono"/>
                <a:ea typeface="Roboto Mono"/>
                <a:cs typeface="Roboto Mono"/>
                <a:sym typeface="Roboto Mono"/>
              </a:defRPr>
            </a:lvl4pPr>
            <a:lvl5pPr marL="0" marR="0" lvl="4" indent="0" algn="r" rtl="0">
              <a:spcBef>
                <a:spcPts val="0"/>
              </a:spcBef>
              <a:buNone/>
              <a:defRPr sz="1200" i="0" u="none" strike="noStrike" cap="none">
                <a:solidFill>
                  <a:srgbClr val="6C7A8A"/>
                </a:solidFill>
                <a:latin typeface="Roboto Mono"/>
                <a:ea typeface="Roboto Mono"/>
                <a:cs typeface="Roboto Mono"/>
                <a:sym typeface="Roboto Mono"/>
              </a:defRPr>
            </a:lvl5pPr>
            <a:lvl6pPr marL="0" marR="0" lvl="5" indent="0" algn="r" rtl="0">
              <a:spcBef>
                <a:spcPts val="0"/>
              </a:spcBef>
              <a:buNone/>
              <a:defRPr sz="1200" i="0" u="none" strike="noStrike" cap="none">
                <a:solidFill>
                  <a:srgbClr val="6C7A8A"/>
                </a:solidFill>
                <a:latin typeface="Roboto Mono"/>
                <a:ea typeface="Roboto Mono"/>
                <a:cs typeface="Roboto Mono"/>
                <a:sym typeface="Roboto Mono"/>
              </a:defRPr>
            </a:lvl6pPr>
            <a:lvl7pPr marL="0" marR="0" lvl="6" indent="0" algn="r" rtl="0">
              <a:spcBef>
                <a:spcPts val="0"/>
              </a:spcBef>
              <a:buNone/>
              <a:defRPr sz="1200" i="0" u="none" strike="noStrike" cap="none">
                <a:solidFill>
                  <a:srgbClr val="6C7A8A"/>
                </a:solidFill>
                <a:latin typeface="Roboto Mono"/>
                <a:ea typeface="Roboto Mono"/>
                <a:cs typeface="Roboto Mono"/>
                <a:sym typeface="Roboto Mono"/>
              </a:defRPr>
            </a:lvl7pPr>
            <a:lvl8pPr marL="0" marR="0" lvl="7" indent="0" algn="r" rtl="0">
              <a:spcBef>
                <a:spcPts val="0"/>
              </a:spcBef>
              <a:buNone/>
              <a:defRPr sz="1200" i="0" u="none" strike="noStrike" cap="none">
                <a:solidFill>
                  <a:srgbClr val="6C7A8A"/>
                </a:solidFill>
                <a:latin typeface="Roboto Mono"/>
                <a:ea typeface="Roboto Mono"/>
                <a:cs typeface="Roboto Mono"/>
                <a:sym typeface="Roboto Mono"/>
              </a:defRPr>
            </a:lvl8pPr>
            <a:lvl9pPr marL="0" marR="0" lvl="8" indent="0" algn="r" rtl="0">
              <a:spcBef>
                <a:spcPts val="0"/>
              </a:spcBef>
              <a:buNone/>
              <a:defRPr sz="1200" i="0" u="none" strike="noStrike" cap="none">
                <a:solidFill>
                  <a:srgbClr val="6C7A8A"/>
                </a:solidFill>
                <a:latin typeface="Roboto Mono"/>
                <a:ea typeface="Roboto Mono"/>
                <a:cs typeface="Roboto Mono"/>
                <a:sym typeface="Roboto Mono"/>
              </a:defRPr>
            </a:lvl9pPr>
          </a:lstStyle>
          <a:p>
            <a:fld id="{00000000-1234-1234-1234-123412341234}" type="slidenum">
              <a:rPr lang="en-US" smtClean="0"/>
              <a:pPr/>
              <a:t>‹Nº›</a:t>
            </a:fld>
            <a:endParaRPr lang="en-US" dirty="0"/>
          </a:p>
        </p:txBody>
      </p:sp>
      <p:sp>
        <p:nvSpPr>
          <p:cNvPr id="8" name="Google Shape;8;p1"/>
          <p:cNvSpPr txBox="1">
            <a:spLocks noGrp="1"/>
          </p:cNvSpPr>
          <p:nvPr>
            <p:ph type="title"/>
          </p:nvPr>
        </p:nvSpPr>
        <p:spPr>
          <a:xfrm>
            <a:off x="1763700" y="212725"/>
            <a:ext cx="6751800" cy="8130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rgbClr val="FFFFFF"/>
              </a:buClr>
              <a:buSzPts val="3000"/>
              <a:buFont typeface="Roboto Condensed"/>
              <a:buNone/>
              <a:defRPr sz="3000" i="0" u="none" strike="noStrike" cap="none">
                <a:solidFill>
                  <a:srgbClr val="FFFFFF"/>
                </a:solidFill>
                <a:latin typeface="Roboto Condensed"/>
                <a:ea typeface="Roboto Condensed"/>
                <a:cs typeface="Roboto Condensed"/>
                <a:sym typeface="Roboto Condensed"/>
              </a:defRPr>
            </a:lvl1pPr>
            <a:lvl2pPr lvl="1"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2pPr>
            <a:lvl3pPr lvl="2"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3pPr>
            <a:lvl4pPr lvl="3"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4pPr>
            <a:lvl5pPr lvl="4"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5pPr>
            <a:lvl6pPr lvl="5"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6pPr>
            <a:lvl7pPr lvl="6"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7pPr>
            <a:lvl8pPr lvl="7"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8pPr>
            <a:lvl9pPr lvl="8" rtl="0">
              <a:spcBef>
                <a:spcPts val="0"/>
              </a:spcBef>
              <a:spcAft>
                <a:spcPts val="0"/>
              </a:spcAft>
              <a:buClr>
                <a:srgbClr val="FFFFFF"/>
              </a:buClr>
              <a:buSzPts val="3000"/>
              <a:buFont typeface="Roboto Condensed"/>
              <a:buNone/>
              <a:defRPr sz="3000">
                <a:solidFill>
                  <a:srgbClr val="FFFFFF"/>
                </a:solidFill>
                <a:latin typeface="Roboto Condensed"/>
                <a:ea typeface="Roboto Condensed"/>
                <a:cs typeface="Roboto Condensed"/>
                <a:sym typeface="Roboto Condensed"/>
              </a:defRPr>
            </a:lvl9pPr>
          </a:lstStyle>
          <a:p>
            <a:endParaRPr lang="es-CL" dirty="0"/>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79" r:id="rId3"/>
    <p:sldLayoutId id="2147483661" r:id="rId4"/>
    <p:sldLayoutId id="2147483678" r:id="rId5"/>
    <p:sldLayoutId id="2147483677"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Calibri" panose="020F0502020204030204" pitchFamily="34"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alibri" panose="020F0502020204030204" pitchFamily="34" charset="0"/>
          <a:ea typeface="Roboto" panose="02000000000000000000" pitchFamily="2" charset="0"/>
          <a:cs typeface="Calibri" panose="020F050202020403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0"/>
          <p:cNvSpPr txBox="1">
            <a:spLocks noGrp="1"/>
          </p:cNvSpPr>
          <p:nvPr>
            <p:ph type="title"/>
          </p:nvPr>
        </p:nvSpPr>
        <p:spPr>
          <a:xfrm>
            <a:off x="2587925" y="1604513"/>
            <a:ext cx="6300650" cy="3774287"/>
          </a:xfrm>
          <a:prstGeom prst="rect">
            <a:avLst/>
          </a:prstGeom>
        </p:spPr>
        <p:txBody>
          <a:bodyPr spcFirstLastPara="1" wrap="square" lIns="91425" tIns="45700" rIns="91425" bIns="45700" anchor="b" anchorCtr="0">
            <a:noAutofit/>
          </a:bodyPr>
          <a:lstStyle/>
          <a:p>
            <a:pPr lvl="0"/>
            <a:r>
              <a:rPr lang="es-CL" sz="5800" b="1" dirty="0"/>
              <a:t>Uso de</a:t>
            </a:r>
            <a:br>
              <a:rPr lang="es-CL" sz="5800" b="1" dirty="0"/>
            </a:br>
            <a:r>
              <a:rPr lang="es-CL" sz="5800" b="1" dirty="0"/>
              <a:t>Cursores </a:t>
            </a:r>
            <a:br>
              <a:rPr lang="es-CL" sz="5800" b="1" dirty="0"/>
            </a:br>
            <a:r>
              <a:rPr lang="es-CL" sz="5800" b="1" dirty="0"/>
              <a:t>Explícitos</a:t>
            </a:r>
            <a:br>
              <a:rPr lang="es-CL" sz="5800" b="1" dirty="0"/>
            </a:br>
            <a:r>
              <a:rPr lang="es-CL" sz="5800" b="1" dirty="0"/>
              <a:t> Simples</a:t>
            </a:r>
            <a:endParaRPr sz="5800" b="1" dirty="0"/>
          </a:p>
        </p:txBody>
      </p:sp>
      <p:sp>
        <p:nvSpPr>
          <p:cNvPr id="213" name="Google Shape;213;p30"/>
          <p:cNvSpPr txBox="1">
            <a:spLocks noGrp="1"/>
          </p:cNvSpPr>
          <p:nvPr>
            <p:ph type="subTitle" idx="1"/>
          </p:nvPr>
        </p:nvSpPr>
        <p:spPr>
          <a:xfrm>
            <a:off x="6386512" y="5620875"/>
            <a:ext cx="2502087" cy="873900"/>
          </a:xfrm>
          <a:prstGeom prst="roundRect">
            <a:avLst/>
          </a:prstGeom>
        </p:spPr>
        <p:txBody>
          <a:bodyPr spcFirstLastPara="1" wrap="square" lIns="91425" tIns="0" rIns="182875" bIns="0" anchor="t" anchorCtr="0">
            <a:noAutofit/>
          </a:bodyPr>
          <a:lstStyle/>
          <a:p>
            <a:pPr marL="0" lvl="0" indent="0" algn="ctr"/>
            <a:r>
              <a:rPr lang="en-US" sz="3600" dirty="0"/>
              <a:t>MDY3131</a:t>
            </a:r>
            <a:endParaRPr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LOOP Simple para leer las Filas del Cursor</a:t>
            </a:r>
          </a:p>
        </p:txBody>
      </p:sp>
      <p:sp>
        <p:nvSpPr>
          <p:cNvPr id="21" name="Rectangle 3">
            <a:extLst>
              <a:ext uri="{FF2B5EF4-FFF2-40B4-BE49-F238E27FC236}">
                <a16:creationId xmlns:a16="http://schemas.microsoft.com/office/drawing/2014/main" id="{9EA1EAC8-A5FE-4FDB-94E7-713C3ECAED25}"/>
              </a:ext>
            </a:extLst>
          </p:cNvPr>
          <p:cNvSpPr txBox="1">
            <a:spLocks noChangeArrowheads="1"/>
          </p:cNvSpPr>
          <p:nvPr/>
        </p:nvSpPr>
        <p:spPr bwMode="auto">
          <a:xfrm>
            <a:off x="611188" y="1081548"/>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p:txBody>
      </p:sp>
      <p:sp>
        <p:nvSpPr>
          <p:cNvPr id="8" name="Text Box 5">
            <a:extLst>
              <a:ext uri="{FF2B5EF4-FFF2-40B4-BE49-F238E27FC236}">
                <a16:creationId xmlns:a16="http://schemas.microsoft.com/office/drawing/2014/main" id="{D755A3FC-99A4-4247-B6A9-AFFDFCD6FDD1}"/>
              </a:ext>
            </a:extLst>
          </p:cNvPr>
          <p:cNvSpPr txBox="1">
            <a:spLocks noChangeArrowheads="1"/>
          </p:cNvSpPr>
          <p:nvPr/>
        </p:nvSpPr>
        <p:spPr bwMode="auto">
          <a:xfrm>
            <a:off x="696739" y="1376883"/>
            <a:ext cx="7570439" cy="550920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tIns="0" bIns="0">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VAR b_por_aum1 NUMBER</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VAR b_por_aum2 NUMBER</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EXEC :b_por_aum1:=.25</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EXEC :b_por_aum2:=.15</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DECLARE</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CURSOR cur_datos_emp IS</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   SELECT e.employee_id, </a:t>
            </a:r>
            <a:r>
              <a:rPr lang="es-MX" b="1" kern="1200" dirty="0" err="1">
                <a:latin typeface="Calibri" panose="020F0502020204030204" pitchFamily="34" charset="0"/>
                <a:ea typeface="+mn-ea"/>
                <a:cs typeface="Calibri" panose="020F0502020204030204" pitchFamily="34" charset="0"/>
              </a:rPr>
              <a:t>e.salary</a:t>
            </a:r>
            <a:r>
              <a:rPr lang="es-MX" b="1" kern="1200" dirty="0">
                <a:latin typeface="Calibri" panose="020F0502020204030204" pitchFamily="34" charset="0"/>
                <a:ea typeface="+mn-ea"/>
                <a:cs typeface="Calibri" panose="020F0502020204030204" pitchFamily="34" charset="0"/>
              </a:rPr>
              <a:t>, ROUND(MONTHS_BETWEEN(</a:t>
            </a:r>
            <a:r>
              <a:rPr lang="es-MX" b="1" kern="1200" dirty="0" err="1">
                <a:latin typeface="Calibri" panose="020F0502020204030204" pitchFamily="34" charset="0"/>
                <a:ea typeface="+mn-ea"/>
                <a:cs typeface="Calibri" panose="020F0502020204030204" pitchFamily="34" charset="0"/>
              </a:rPr>
              <a:t>SYSDATE,e.hire_date</a:t>
            </a:r>
            <a:r>
              <a:rPr lang="es-MX" b="1" kern="1200" dirty="0">
                <a:latin typeface="Calibri" panose="020F0502020204030204" pitchFamily="34" charset="0"/>
                <a:ea typeface="+mn-ea"/>
                <a:cs typeface="Calibri" panose="020F0502020204030204" pitchFamily="34" charset="0"/>
              </a:rPr>
              <a:t>)/12),l.city</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     FROM employees e LEFT OUTER JOIN departments d</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       ON(e.department_id = d.department_id)</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       LEFT OUTER JOIN locations l</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       ON(d.location_id = l.location_id)</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      ORDER BY e.employee_id;</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TYPE tp_varray_porc_aum IS VARRAY(2) </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         OF NUMBER;</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varray_porc_aum  tp_varray_porc_aum;</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v_id_emp NUMBER(3);</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v_salario NUMBER(8);</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v_annos NUMBER(2);</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v_ciudad VARCHAR2(30);</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v_sal_act NUMBER(8);</a:t>
            </a:r>
          </a:p>
          <a:p>
            <a:pPr lvl="0" fontAlgn="base">
              <a:spcBef>
                <a:spcPct val="0"/>
              </a:spcBef>
              <a:spcAft>
                <a:spcPct val="0"/>
              </a:spcAft>
              <a:buClrTx/>
              <a:defRPr/>
            </a:pPr>
            <a:r>
              <a:rPr lang="es-MX" b="1" kern="1200" dirty="0">
                <a:latin typeface="Calibri" panose="020F0502020204030204" pitchFamily="34" charset="0"/>
                <a:ea typeface="+mn-ea"/>
                <a:cs typeface="Calibri" panose="020F0502020204030204" pitchFamily="34" charset="0"/>
              </a:rPr>
              <a:t>v_bonif_annos NUMBER(8);</a:t>
            </a:r>
          </a:p>
          <a:p>
            <a:pPr lvl="0" fontAlgn="base">
              <a:spcBef>
                <a:spcPct val="0"/>
              </a:spcBef>
              <a:spcAft>
                <a:spcPct val="0"/>
              </a:spcAft>
              <a:buClrTx/>
              <a:defRPr/>
            </a:pPr>
            <a:r>
              <a:rPr lang="es-MX" b="1" kern="1200" dirty="0">
                <a:latin typeface="Calibri" panose="020F0502020204030204" pitchFamily="34" charset="0"/>
                <a:cs typeface="Calibri" panose="020F0502020204030204" pitchFamily="34" charset="0"/>
              </a:rPr>
              <a:t>BEGIN</a:t>
            </a:r>
          </a:p>
          <a:p>
            <a:pPr lvl="0" fontAlgn="base">
              <a:spcBef>
                <a:spcPct val="0"/>
              </a:spcBef>
              <a:spcAft>
                <a:spcPct val="0"/>
              </a:spcAft>
              <a:buClrTx/>
              <a:defRPr/>
            </a:pPr>
            <a:r>
              <a:rPr lang="es-MX" b="1" kern="1200" dirty="0">
                <a:latin typeface="Calibri" panose="020F0502020204030204" pitchFamily="34" charset="0"/>
                <a:cs typeface="Calibri" panose="020F0502020204030204" pitchFamily="34" charset="0"/>
              </a:rPr>
              <a:t>  OPEN cur_datos_emp;</a:t>
            </a:r>
          </a:p>
          <a:p>
            <a:pPr lvl="0" fontAlgn="base">
              <a:spcBef>
                <a:spcPct val="0"/>
              </a:spcBef>
              <a:spcAft>
                <a:spcPct val="0"/>
              </a:spcAft>
              <a:buClrTx/>
              <a:defRPr/>
            </a:pPr>
            <a:r>
              <a:rPr lang="es-MX" b="1" kern="1200" dirty="0">
                <a:latin typeface="Calibri" panose="020F0502020204030204" pitchFamily="34" charset="0"/>
                <a:cs typeface="Calibri" panose="020F0502020204030204" pitchFamily="34" charset="0"/>
              </a:rPr>
              <a:t>  varray_porc_aum:= tp_varray_porc_aum(:b_por_aum1,:b_por_aum2);</a:t>
            </a:r>
            <a:endParaRPr lang="es-MX" sz="1300" b="1" kern="1200" dirty="0">
              <a:latin typeface="Calibri" panose="020F0502020204030204" pitchFamily="34" charset="0"/>
              <a:cs typeface="Calibri" panose="020F0502020204030204" pitchFamily="34" charset="0"/>
            </a:endParaRPr>
          </a:p>
          <a:p>
            <a:pPr lvl="0" fontAlgn="base">
              <a:spcBef>
                <a:spcPct val="0"/>
              </a:spcBef>
              <a:spcAft>
                <a:spcPct val="0"/>
              </a:spcAft>
              <a:buClrTx/>
              <a:defRPr/>
            </a:pPr>
            <a:r>
              <a:rPr lang="es-MX" b="1" kern="1200" dirty="0">
                <a:solidFill>
                  <a:srgbClr val="C00000"/>
                </a:solidFill>
                <a:latin typeface="Calibri" panose="020F0502020204030204" pitchFamily="34" charset="0"/>
                <a:cs typeface="Calibri" panose="020F0502020204030204" pitchFamily="34" charset="0"/>
              </a:rPr>
              <a:t>-- El bloque continúa en la siguiente PPT</a:t>
            </a:r>
          </a:p>
        </p:txBody>
      </p:sp>
    </p:spTree>
    <p:extLst>
      <p:ext uri="{BB962C8B-B14F-4D97-AF65-F5344CB8AC3E}">
        <p14:creationId xmlns:p14="http://schemas.microsoft.com/office/powerpoint/2010/main" val="8972091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LOOP Simple para leer las Filas del Cursor</a:t>
            </a:r>
          </a:p>
        </p:txBody>
      </p:sp>
      <p:sp>
        <p:nvSpPr>
          <p:cNvPr id="8" name="Text Box 5">
            <a:extLst>
              <a:ext uri="{FF2B5EF4-FFF2-40B4-BE49-F238E27FC236}">
                <a16:creationId xmlns:a16="http://schemas.microsoft.com/office/drawing/2014/main" id="{D755A3FC-99A4-4247-B6A9-AFFDFCD6FDD1}"/>
              </a:ext>
            </a:extLst>
          </p:cNvPr>
          <p:cNvSpPr txBox="1">
            <a:spLocks noChangeArrowheads="1"/>
          </p:cNvSpPr>
          <p:nvPr/>
        </p:nvSpPr>
        <p:spPr bwMode="auto">
          <a:xfrm>
            <a:off x="696057" y="1060927"/>
            <a:ext cx="7696381" cy="5724644"/>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lIns="108000" tIns="0" bIns="0">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solidFill>
                  <a:srgbClr val="C00000"/>
                </a:solidFill>
                <a:latin typeface="Calibri" panose="020F0502020204030204" pitchFamily="34" charset="0"/>
                <a:ea typeface="+mn-ea"/>
                <a:cs typeface="Calibri" panose="020F0502020204030204" pitchFamily="34" charset="0"/>
              </a:rPr>
              <a:t>LOOP </a:t>
            </a:r>
          </a:p>
          <a:p>
            <a:pPr lvl="0" fontAlgn="base">
              <a:spcBef>
                <a:spcPct val="0"/>
              </a:spcBef>
              <a:spcAft>
                <a:spcPct val="0"/>
              </a:spcAft>
              <a:buClrTx/>
              <a:defRPr/>
            </a:pPr>
            <a:r>
              <a:rPr lang="es-MX" sz="1300" b="1" kern="1200" dirty="0">
                <a:solidFill>
                  <a:srgbClr val="C00000"/>
                </a:solidFill>
                <a:latin typeface="Calibri" panose="020F0502020204030204" pitchFamily="34" charset="0"/>
                <a:ea typeface="+mn-ea"/>
                <a:cs typeface="Calibri" panose="020F0502020204030204" pitchFamily="34" charset="0"/>
              </a:rPr>
              <a:t>    </a:t>
            </a:r>
            <a:r>
              <a:rPr lang="es-MX" sz="1300" b="1" kern="1200" dirty="0">
                <a:solidFill>
                  <a:schemeClr val="tx1"/>
                </a:solidFill>
                <a:latin typeface="Calibri" panose="020F0502020204030204" pitchFamily="34" charset="0"/>
                <a:ea typeface="+mn-ea"/>
                <a:cs typeface="Calibri" panose="020F0502020204030204" pitchFamily="34" charset="0"/>
              </a:rPr>
              <a:t>/* Las variables se inicializan en cero para que cuando el empleado no cumpla con la(s) condición(es) </a:t>
            </a:r>
          </a:p>
          <a:p>
            <a:pPr lvl="0" fontAlgn="base">
              <a:spcBef>
                <a:spcPct val="0"/>
              </a:spcBef>
              <a:spcAft>
                <a:spcPct val="0"/>
              </a:spcAft>
              <a:buClrTx/>
              <a:defRPr/>
            </a:pPr>
            <a:r>
              <a:rPr lang="es-MX" sz="1300" b="1" kern="1200" dirty="0">
                <a:solidFill>
                  <a:schemeClr val="tx1"/>
                </a:solidFill>
                <a:latin typeface="Calibri" panose="020F0502020204030204" pitchFamily="34" charset="0"/>
                <a:ea typeface="+mn-ea"/>
                <a:cs typeface="Calibri" panose="020F0502020204030204" pitchFamily="34" charset="0"/>
              </a:rPr>
              <a:t>         las operaciones matemáticas sean CERO, no NULL */</a:t>
            </a:r>
          </a:p>
          <a:p>
            <a:pPr lvl="0" fontAlgn="base">
              <a:spcBef>
                <a:spcPct val="0"/>
              </a:spcBef>
              <a:spcAft>
                <a:spcPct val="0"/>
              </a:spcAft>
              <a:buClrTx/>
              <a:defRPr/>
            </a:pPr>
            <a:r>
              <a:rPr lang="es-MX" sz="1300" b="1" kern="1200" dirty="0">
                <a:solidFill>
                  <a:srgbClr val="C00000"/>
                </a:solidFill>
                <a:latin typeface="Calibri" panose="020F0502020204030204" pitchFamily="34" charset="0"/>
                <a:ea typeface="+mn-ea"/>
                <a:cs typeface="Calibri" panose="020F0502020204030204" pitchFamily="34" charset="0"/>
              </a:rPr>
              <a:t>    </a:t>
            </a:r>
            <a:r>
              <a:rPr lang="es-MX" sz="1300" b="1" kern="1200" dirty="0">
                <a:solidFill>
                  <a:schemeClr val="tx1"/>
                </a:solidFill>
                <a:latin typeface="Calibri" panose="020F0502020204030204" pitchFamily="34" charset="0"/>
                <a:ea typeface="+mn-ea"/>
                <a:cs typeface="Calibri" panose="020F0502020204030204" pitchFamily="34" charset="0"/>
              </a:rPr>
              <a:t>v_bonif_annos:=0; </a:t>
            </a:r>
          </a:p>
          <a:p>
            <a:pPr lvl="0" fontAlgn="base">
              <a:spcBef>
                <a:spcPct val="0"/>
              </a:spcBef>
              <a:spcAft>
                <a:spcPct val="0"/>
              </a:spcAft>
              <a:buClrTx/>
              <a:defRPr/>
            </a:pPr>
            <a:r>
              <a:rPr lang="es-MX" sz="1300" b="1" kern="1200" dirty="0">
                <a:solidFill>
                  <a:schemeClr val="tx1"/>
                </a:solidFill>
                <a:latin typeface="Calibri" panose="020F0502020204030204" pitchFamily="34" charset="0"/>
                <a:ea typeface="+mn-ea"/>
                <a:cs typeface="Calibri" panose="020F0502020204030204" pitchFamily="34" charset="0"/>
              </a:rPr>
              <a:t>    v_sal_act:=0;</a:t>
            </a:r>
          </a:p>
          <a:p>
            <a:pPr lvl="0" fontAlgn="base">
              <a:spcBef>
                <a:spcPct val="0"/>
              </a:spcBef>
              <a:spcAft>
                <a:spcPct val="0"/>
              </a:spcAft>
              <a:buClrTx/>
              <a:defRPr/>
            </a:pPr>
            <a:r>
              <a:rPr lang="es-MX" sz="1300" b="1" kern="1200" dirty="0">
                <a:solidFill>
                  <a:srgbClr val="C00000"/>
                </a:solidFill>
                <a:latin typeface="Calibri" panose="020F0502020204030204" pitchFamily="34" charset="0"/>
                <a:ea typeface="+mn-ea"/>
                <a:cs typeface="Calibri" panose="020F0502020204030204" pitchFamily="34" charset="0"/>
              </a:rPr>
              <a:t>    FETCH cur_datos_emp INTO v_id_emp,v_salario,v_annos,v_ciudad;</a:t>
            </a:r>
          </a:p>
          <a:p>
            <a:pPr lvl="0" fontAlgn="base">
              <a:spcBef>
                <a:spcPct val="0"/>
              </a:spcBef>
              <a:spcAft>
                <a:spcPct val="0"/>
              </a:spcAft>
              <a:buClrTx/>
              <a:defRPr/>
            </a:pPr>
            <a:r>
              <a:rPr lang="es-MX" sz="1300" b="1" kern="1200" dirty="0">
                <a:solidFill>
                  <a:srgbClr val="C00000"/>
                </a:solidFill>
                <a:latin typeface="Calibri" panose="020F0502020204030204" pitchFamily="34" charset="0"/>
                <a:ea typeface="+mn-ea"/>
                <a:cs typeface="Calibri" panose="020F0502020204030204" pitchFamily="34" charset="0"/>
              </a:rPr>
              <a:t>    EXIT WHEN cur_datos_emp%NOTFOUND;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a:t>
            </a:r>
            <a:r>
              <a:rPr lang="es-MX" sz="1300" b="1" kern="1200" dirty="0">
                <a:solidFill>
                  <a:srgbClr val="008000"/>
                </a:solidFill>
                <a:latin typeface="Calibri" panose="020F0502020204030204" pitchFamily="34" charset="0"/>
                <a:ea typeface="+mn-ea"/>
                <a:cs typeface="Calibri" panose="020F0502020204030204" pitchFamily="34" charset="0"/>
              </a:rPr>
              <a:t>IF v_annos &gt;=15 THEN </a:t>
            </a:r>
            <a:r>
              <a:rPr lang="es-MX" sz="1300" b="1" kern="1200" dirty="0">
                <a:latin typeface="Calibri" panose="020F0502020204030204" pitchFamily="34" charset="0"/>
                <a:cs typeface="Calibri" panose="020F0502020204030204" pitchFamily="34" charset="0"/>
              </a:rPr>
              <a:t>-- Calcula bonificación por años trabajados</a:t>
            </a:r>
            <a:endParaRPr lang="es-MX" sz="1300" b="1" kern="1200" dirty="0">
              <a:solidFill>
                <a:srgbClr val="008000"/>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SELECT ROUND(v_salario*(porc_bonif/100)) </a:t>
            </a: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INTO v_bonif_annos</a:t>
            </a: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FROM </a:t>
            </a:r>
            <a:r>
              <a:rPr lang="es-MX" sz="1300" b="1" kern="1200" dirty="0" err="1">
                <a:solidFill>
                  <a:srgbClr val="008000"/>
                </a:solidFill>
                <a:latin typeface="Calibri" panose="020F0502020204030204" pitchFamily="34" charset="0"/>
                <a:ea typeface="+mn-ea"/>
                <a:cs typeface="Calibri" panose="020F0502020204030204" pitchFamily="34" charset="0"/>
              </a:rPr>
              <a:t>tramo_bonif_annos_trab</a:t>
            </a:r>
            <a:endParaRPr lang="es-MX" sz="1300" b="1" kern="1200" dirty="0">
              <a:solidFill>
                <a:srgbClr val="008000"/>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WHERE v_annos BETWEEN rango_ini AND rango_fin;</a:t>
            </a: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END IF;</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v_sal_act:=v_salario+v_bonif_annos;  -- salario a actualizar será el salario actual más bonificación por años </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 Calcula bonificación extra por la ciudad en que trabaja  y se le suma al salario a actualizar</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a:t>
            </a:r>
            <a:r>
              <a:rPr lang="es-MX" sz="1300" b="1" kern="1200" dirty="0">
                <a:solidFill>
                  <a:srgbClr val="0000DE"/>
                </a:solidFill>
                <a:latin typeface="Calibri" panose="020F0502020204030204" pitchFamily="34" charset="0"/>
                <a:ea typeface="+mn-ea"/>
                <a:cs typeface="Calibri" panose="020F0502020204030204" pitchFamily="34" charset="0"/>
              </a:rPr>
              <a:t>IF v_ciudad ='Toronto' THEN</a:t>
            </a:r>
          </a:p>
          <a:p>
            <a:pPr lvl="0" fontAlgn="base">
              <a:spcBef>
                <a:spcPct val="0"/>
              </a:spcBef>
              <a:spcAft>
                <a:spcPct val="0"/>
              </a:spcAft>
              <a:buClrTx/>
              <a:defRPr/>
            </a:pPr>
            <a:r>
              <a:rPr lang="es-MX" sz="1300" b="1" kern="1200" dirty="0">
                <a:solidFill>
                  <a:srgbClr val="0000DE"/>
                </a:solidFill>
                <a:latin typeface="Calibri" panose="020F0502020204030204" pitchFamily="34" charset="0"/>
                <a:ea typeface="+mn-ea"/>
                <a:cs typeface="Calibri" panose="020F0502020204030204" pitchFamily="34" charset="0"/>
              </a:rPr>
              <a:t>       v_sal_act:= v_sal_act + ROUND(v_salario*varray_porc_aum(1)); </a:t>
            </a:r>
          </a:p>
          <a:p>
            <a:pPr lvl="0" fontAlgn="base">
              <a:spcBef>
                <a:spcPct val="0"/>
              </a:spcBef>
              <a:spcAft>
                <a:spcPct val="0"/>
              </a:spcAft>
              <a:buClrTx/>
              <a:defRPr/>
            </a:pPr>
            <a:r>
              <a:rPr lang="es-MX" sz="1300" b="1" kern="1200" dirty="0">
                <a:solidFill>
                  <a:srgbClr val="0000DE"/>
                </a:solidFill>
                <a:latin typeface="Calibri" panose="020F0502020204030204" pitchFamily="34" charset="0"/>
                <a:ea typeface="+mn-ea"/>
                <a:cs typeface="Calibri" panose="020F0502020204030204" pitchFamily="34" charset="0"/>
              </a:rPr>
              <a:t>    ELSIF v_ciudad='London' THEN </a:t>
            </a:r>
          </a:p>
          <a:p>
            <a:pPr lvl="0" fontAlgn="base">
              <a:spcBef>
                <a:spcPct val="0"/>
              </a:spcBef>
              <a:spcAft>
                <a:spcPct val="0"/>
              </a:spcAft>
              <a:buClrTx/>
              <a:defRPr/>
            </a:pPr>
            <a:r>
              <a:rPr lang="es-MX" sz="1300" b="1" kern="1200" dirty="0">
                <a:solidFill>
                  <a:srgbClr val="0000DE"/>
                </a:solidFill>
                <a:latin typeface="Calibri" panose="020F0502020204030204" pitchFamily="34" charset="0"/>
                <a:ea typeface="+mn-ea"/>
                <a:cs typeface="Calibri" panose="020F0502020204030204" pitchFamily="34" charset="0"/>
              </a:rPr>
              <a:t>       v_sal_act:= v_sal_act + ROUND(v_salario*varray_porc_aum(2));</a:t>
            </a:r>
          </a:p>
          <a:p>
            <a:pPr lvl="0" fontAlgn="base">
              <a:spcBef>
                <a:spcPct val="0"/>
              </a:spcBef>
              <a:spcAft>
                <a:spcPct val="0"/>
              </a:spcAft>
              <a:buClrTx/>
              <a:defRPr/>
            </a:pPr>
            <a:r>
              <a:rPr lang="es-MX" sz="1300" b="1" kern="1200" dirty="0">
                <a:solidFill>
                  <a:srgbClr val="0000DE"/>
                </a:solidFill>
                <a:latin typeface="Calibri" panose="020F0502020204030204" pitchFamily="34" charset="0"/>
                <a:ea typeface="+mn-ea"/>
                <a:cs typeface="Calibri" panose="020F0502020204030204" pitchFamily="34" charset="0"/>
              </a:rPr>
              <a:t>    END IF;</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a:t>
            </a:r>
            <a:r>
              <a:rPr lang="es-MX" sz="1300" b="1" kern="1200" dirty="0">
                <a:solidFill>
                  <a:srgbClr val="660066"/>
                </a:solidFill>
                <a:latin typeface="Calibri" panose="020F0502020204030204" pitchFamily="34" charset="0"/>
                <a:ea typeface="+mn-ea"/>
                <a:cs typeface="Calibri" panose="020F0502020204030204" pitchFamily="34" charset="0"/>
              </a:rPr>
              <a:t>IF v_sal_act &gt; 0 THEN -- Se actualiza si es que hubo algún cambio en el salario</a:t>
            </a:r>
          </a:p>
          <a:p>
            <a:pPr lvl="0" fontAlgn="base">
              <a:spcBef>
                <a:spcPct val="0"/>
              </a:spcBef>
              <a:spcAft>
                <a:spcPct val="0"/>
              </a:spcAft>
              <a:buClrTx/>
              <a:defRPr/>
            </a:pPr>
            <a:r>
              <a:rPr lang="es-MX" sz="1300" b="1" kern="1200" dirty="0">
                <a:solidFill>
                  <a:srgbClr val="660066"/>
                </a:solidFill>
                <a:latin typeface="Calibri" panose="020F0502020204030204" pitchFamily="34" charset="0"/>
                <a:ea typeface="+mn-ea"/>
                <a:cs typeface="Calibri" panose="020F0502020204030204" pitchFamily="34" charset="0"/>
              </a:rPr>
              <a:t>       UPDATE empleados</a:t>
            </a:r>
          </a:p>
          <a:p>
            <a:pPr lvl="0" fontAlgn="base">
              <a:spcBef>
                <a:spcPct val="0"/>
              </a:spcBef>
              <a:spcAft>
                <a:spcPct val="0"/>
              </a:spcAft>
              <a:buClrTx/>
              <a:defRPr/>
            </a:pPr>
            <a:r>
              <a:rPr lang="es-MX" sz="1300" b="1" kern="1200" dirty="0">
                <a:solidFill>
                  <a:srgbClr val="660066"/>
                </a:solidFill>
                <a:latin typeface="Calibri" panose="020F0502020204030204" pitchFamily="34" charset="0"/>
                <a:ea typeface="+mn-ea"/>
                <a:cs typeface="Calibri" panose="020F0502020204030204" pitchFamily="34" charset="0"/>
              </a:rPr>
              <a:t>          SET salary=v_sal_act</a:t>
            </a:r>
          </a:p>
          <a:p>
            <a:pPr lvl="0" fontAlgn="base">
              <a:spcBef>
                <a:spcPct val="0"/>
              </a:spcBef>
              <a:spcAft>
                <a:spcPct val="0"/>
              </a:spcAft>
              <a:buClrTx/>
              <a:defRPr/>
            </a:pPr>
            <a:r>
              <a:rPr lang="es-MX" sz="1300" b="1" kern="1200" dirty="0">
                <a:solidFill>
                  <a:srgbClr val="660066"/>
                </a:solidFill>
                <a:latin typeface="Calibri" panose="020F0502020204030204" pitchFamily="34" charset="0"/>
                <a:ea typeface="+mn-ea"/>
                <a:cs typeface="Calibri" panose="020F0502020204030204" pitchFamily="34" charset="0"/>
              </a:rPr>
              <a:t>        WHERE employee_id=v_id_emp;</a:t>
            </a:r>
          </a:p>
          <a:p>
            <a:pPr lvl="0" fontAlgn="base">
              <a:spcBef>
                <a:spcPct val="0"/>
              </a:spcBef>
              <a:spcAft>
                <a:spcPct val="0"/>
              </a:spcAft>
              <a:buClrTx/>
              <a:defRPr/>
            </a:pPr>
            <a:r>
              <a:rPr lang="es-MX" sz="1300" b="1" kern="1200" dirty="0">
                <a:solidFill>
                  <a:srgbClr val="660066"/>
                </a:solidFill>
                <a:latin typeface="Calibri" panose="020F0502020204030204" pitchFamily="34" charset="0"/>
                <a:ea typeface="+mn-ea"/>
                <a:cs typeface="Calibri" panose="020F0502020204030204" pitchFamily="34" charset="0"/>
              </a:rPr>
              <a:t>    END IF;</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a:t>
            </a:r>
            <a:r>
              <a:rPr lang="es-MX" sz="1300" b="1" kern="1200" dirty="0">
                <a:solidFill>
                  <a:srgbClr val="C00000"/>
                </a:solidFill>
                <a:latin typeface="Calibri" panose="020F0502020204030204" pitchFamily="34" charset="0"/>
                <a:ea typeface="+mn-ea"/>
                <a:cs typeface="Calibri" panose="020F0502020204030204" pitchFamily="34" charset="0"/>
              </a:rPr>
              <a:t>END LOOP;</a:t>
            </a:r>
          </a:p>
          <a:p>
            <a:pPr lvl="0" fontAlgn="base">
              <a:spcBef>
                <a:spcPct val="0"/>
              </a:spcBef>
              <a:spcAft>
                <a:spcPct val="0"/>
              </a:spcAft>
              <a:buClrTx/>
              <a:defRPr/>
            </a:pPr>
            <a:r>
              <a:rPr lang="es-MX" sz="1300" b="1" kern="1200" dirty="0">
                <a:latin typeface="Calibri" panose="020F0502020204030204" pitchFamily="34" charset="0"/>
                <a:cs typeface="Calibri" panose="020F0502020204030204" pitchFamily="34" charset="0"/>
              </a:rPr>
              <a:t>CLOSE cur_datos_emp;</a:t>
            </a:r>
            <a:endParaRPr lang="es-MX" sz="1300" b="1" kern="1200" dirty="0">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END; </a:t>
            </a:r>
          </a:p>
        </p:txBody>
      </p:sp>
    </p:spTree>
    <p:extLst>
      <p:ext uri="{BB962C8B-B14F-4D97-AF65-F5344CB8AC3E}">
        <p14:creationId xmlns:p14="http://schemas.microsoft.com/office/powerpoint/2010/main" val="3381497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WHILE LOOP para leer las Filas del Cursor</a:t>
            </a:r>
          </a:p>
        </p:txBody>
      </p:sp>
      <p:sp>
        <p:nvSpPr>
          <p:cNvPr id="7" name="Rectángulo redondeado 4">
            <a:extLst>
              <a:ext uri="{FF2B5EF4-FFF2-40B4-BE49-F238E27FC236}">
                <a16:creationId xmlns:a16="http://schemas.microsoft.com/office/drawing/2014/main" id="{B3D2A93C-1A17-4A53-9DA3-ABB44615CC68}"/>
              </a:ext>
            </a:extLst>
          </p:cNvPr>
          <p:cNvSpPr/>
          <p:nvPr/>
        </p:nvSpPr>
        <p:spPr>
          <a:xfrm>
            <a:off x="1090308" y="1219110"/>
            <a:ext cx="2124000" cy="1836000"/>
          </a:xfrm>
          <a:prstGeom prst="roundRect">
            <a:avLst/>
          </a:prstGeom>
          <a:solidFill>
            <a:srgbClr val="7D983A"/>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Cuando se usa esta Estructura de Iteración, la cláusula FETCH se usa dos veces</a:t>
            </a:r>
          </a:p>
        </p:txBody>
      </p:sp>
      <p:sp>
        <p:nvSpPr>
          <p:cNvPr id="9" name="Rectángulo redondeado 4">
            <a:extLst>
              <a:ext uri="{FF2B5EF4-FFF2-40B4-BE49-F238E27FC236}">
                <a16:creationId xmlns:a16="http://schemas.microsoft.com/office/drawing/2014/main" id="{0C933A3A-DB2A-47B4-B589-588C4CBC0CA0}"/>
              </a:ext>
            </a:extLst>
          </p:cNvPr>
          <p:cNvSpPr/>
          <p:nvPr/>
        </p:nvSpPr>
        <p:spPr>
          <a:xfrm>
            <a:off x="3680190" y="1219110"/>
            <a:ext cx="2124000" cy="1836000"/>
          </a:xfrm>
          <a:prstGeom prst="roundRect">
            <a:avLst/>
          </a:prstGeom>
          <a:solidFill>
            <a:srgbClr val="D96709"/>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lvl="0" algn="ctr" fontAlgn="base">
              <a:spcBef>
                <a:spcPct val="0"/>
              </a:spcBef>
              <a:spcAft>
                <a:spcPct val="0"/>
              </a:spcAft>
              <a:buClrTx/>
              <a:defRPr/>
            </a:pPr>
            <a:r>
              <a:rPr lang="es-MX" sz="1800" b="1" kern="1200" dirty="0">
                <a:solidFill>
                  <a:srgbClr val="FFFFFF"/>
                </a:solidFill>
                <a:latin typeface="Calibri"/>
                <a:cs typeface="Arial" panose="020B0604020202020204" pitchFamily="34" charset="0"/>
              </a:rPr>
              <a:t>La iteración del LOOP se realiza mientras se cumpla la condición especificada</a:t>
            </a:r>
          </a:p>
        </p:txBody>
      </p:sp>
      <p:sp>
        <p:nvSpPr>
          <p:cNvPr id="11" name="Rectangle 3">
            <a:extLst>
              <a:ext uri="{FF2B5EF4-FFF2-40B4-BE49-F238E27FC236}">
                <a16:creationId xmlns:a16="http://schemas.microsoft.com/office/drawing/2014/main" id="{6D7AC781-1FD5-4A39-AE19-29384CDE51E9}"/>
              </a:ext>
            </a:extLst>
          </p:cNvPr>
          <p:cNvSpPr txBox="1">
            <a:spLocks noChangeArrowheads="1"/>
          </p:cNvSpPr>
          <p:nvPr/>
        </p:nvSpPr>
        <p:spPr bwMode="auto">
          <a:xfrm>
            <a:off x="611188" y="3369737"/>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Sintaxis:</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pPr>
            <a:endParaRPr lang="es-CL" sz="20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p:txBody>
      </p:sp>
      <p:sp>
        <p:nvSpPr>
          <p:cNvPr id="12" name="Text Box 5">
            <a:extLst>
              <a:ext uri="{FF2B5EF4-FFF2-40B4-BE49-F238E27FC236}">
                <a16:creationId xmlns:a16="http://schemas.microsoft.com/office/drawing/2014/main" id="{D93B922D-AEFA-43FC-8B17-5AF9A867DF61}"/>
              </a:ext>
            </a:extLst>
          </p:cNvPr>
          <p:cNvSpPr txBox="1">
            <a:spLocks noChangeArrowheads="1"/>
          </p:cNvSpPr>
          <p:nvPr/>
        </p:nvSpPr>
        <p:spPr bwMode="auto">
          <a:xfrm>
            <a:off x="896207" y="3704986"/>
            <a:ext cx="7984746" cy="2308324"/>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lvl="0" fontAlgn="base">
              <a:spcBef>
                <a:spcPct val="0"/>
              </a:spcBef>
              <a:spcAft>
                <a:spcPct val="0"/>
              </a:spcAft>
              <a:buClrTx/>
              <a:defRPr/>
            </a:pPr>
            <a:endParaRPr lang="es-MX" sz="800" b="1" i="1" kern="1200" dirty="0">
              <a:solidFill>
                <a:sysClr val="windowText" lastClr="000000"/>
              </a:solidFill>
              <a:latin typeface="Calibri"/>
              <a:ea typeface="+mn-ea"/>
              <a:cs typeface="Arial" pitchFamily="34" charset="0"/>
            </a:endParaRPr>
          </a:p>
          <a:p>
            <a:pPr>
              <a:defRPr/>
            </a:pPr>
            <a:r>
              <a:rPr lang="en-US" sz="1600" b="1" dirty="0">
                <a:latin typeface="Calibri" panose="020F0502020204030204" pitchFamily="34" charset="0"/>
                <a:cs typeface="Calibri" panose="020F0502020204030204" pitchFamily="34" charset="0"/>
              </a:rPr>
              <a:t>OPEN nombre_cursor;    </a:t>
            </a:r>
          </a:p>
          <a:p>
            <a:pPr>
              <a:defRPr/>
            </a:pPr>
            <a:r>
              <a:rPr lang="en-US" sz="1600" b="1" dirty="0">
                <a:latin typeface="Calibri" panose="020F0502020204030204" pitchFamily="34" charset="0"/>
                <a:cs typeface="Calibri" panose="020F0502020204030204" pitchFamily="34" charset="0"/>
              </a:rPr>
              <a:t>FETCH nombre_cursor  INTO lista_variables| </a:t>
            </a:r>
            <a:r>
              <a:rPr lang="en-US" sz="1600" b="1" i="1" dirty="0">
                <a:latin typeface="Calibri" panose="020F0502020204030204" pitchFamily="34" charset="0"/>
                <a:cs typeface="Calibri" panose="020F0502020204030204" pitchFamily="34" charset="0"/>
              </a:rPr>
              <a:t>registro_PL/SQL</a:t>
            </a:r>
            <a:r>
              <a:rPr lang="en-US" sz="1600" b="1" dirty="0">
                <a:latin typeface="Calibri" panose="020F0502020204030204" pitchFamily="34" charset="0"/>
                <a:cs typeface="Calibri" panose="020F0502020204030204" pitchFamily="34" charset="0"/>
              </a:rPr>
              <a:t>;    </a:t>
            </a:r>
          </a:p>
          <a:p>
            <a:pPr>
              <a:defRPr/>
            </a:pPr>
            <a:r>
              <a:rPr lang="en-US" sz="1600" b="1" dirty="0">
                <a:latin typeface="Calibri" panose="020F0502020204030204" pitchFamily="34" charset="0"/>
                <a:cs typeface="Calibri" panose="020F0502020204030204" pitchFamily="34" charset="0"/>
              </a:rPr>
              <a:t>WHILE nombre_cursor%FOUND | </a:t>
            </a: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%ROWCOUNT;</a:t>
            </a:r>
          </a:p>
          <a:p>
            <a:pPr>
              <a:defRPr/>
            </a:pPr>
            <a:r>
              <a:rPr lang="en-US" sz="1600" b="1" dirty="0">
                <a:latin typeface="Calibri" panose="020F0502020204030204" pitchFamily="34" charset="0"/>
                <a:cs typeface="Calibri" panose="020F0502020204030204" pitchFamily="34" charset="0"/>
              </a:rPr>
              <a:t> LOOP </a:t>
            </a:r>
          </a:p>
          <a:p>
            <a:pPr>
              <a:defRPr/>
            </a:pPr>
            <a:r>
              <a:rPr lang="en-US" sz="1600" b="1" dirty="0">
                <a:latin typeface="Calibri" panose="020F0502020204030204" pitchFamily="34" charset="0"/>
                <a:cs typeface="Calibri" panose="020F0502020204030204" pitchFamily="34" charset="0"/>
              </a:rPr>
              <a:t>/* Procesamiento del SET ACTIVO del Cursor y ejecución de sentencias SQL y PL/SQL*/    </a:t>
            </a:r>
          </a:p>
          <a:p>
            <a:pPr>
              <a:defRPr/>
            </a:pPr>
            <a:r>
              <a:rPr lang="en-US" sz="1600" b="1" dirty="0">
                <a:latin typeface="Calibri" panose="020F0502020204030204" pitchFamily="34" charset="0"/>
                <a:cs typeface="Calibri" panose="020F0502020204030204" pitchFamily="34" charset="0"/>
              </a:rPr>
              <a:t>      FETCH nombre_cursor  INTO lista_variables;    </a:t>
            </a:r>
          </a:p>
          <a:p>
            <a:pPr>
              <a:defRPr/>
            </a:pPr>
            <a:r>
              <a:rPr lang="en-US" sz="1600" b="1" dirty="0">
                <a:latin typeface="Calibri" panose="020F0502020204030204" pitchFamily="34" charset="0"/>
                <a:cs typeface="Calibri" panose="020F0502020204030204" pitchFamily="34" charset="0"/>
              </a:rPr>
              <a:t>END LOOP;    </a:t>
            </a:r>
          </a:p>
          <a:p>
            <a:pPr>
              <a:defRPr/>
            </a:pPr>
            <a:r>
              <a:rPr lang="en-US" sz="1600" b="1" dirty="0">
                <a:latin typeface="Calibri" panose="020F0502020204030204" pitchFamily="34" charset="0"/>
                <a:cs typeface="Calibri" panose="020F0502020204030204" pitchFamily="34" charset="0"/>
              </a:rPr>
              <a:t>CLOSE </a:t>
            </a: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 </a:t>
            </a:r>
          </a:p>
          <a:p>
            <a:pPr>
              <a:defRPr/>
            </a:pPr>
            <a:endParaRPr kumimoji="0" lang="en-US" sz="800" b="1" u="none" strike="noStrike" kern="1200" cap="none" spc="0" normalizeH="0" baseline="0" noProof="0" dirty="0">
              <a:ln>
                <a:noFill/>
              </a:ln>
              <a:solidFill>
                <a:prstClr val="black"/>
              </a:solidFill>
              <a:effectLst/>
              <a:uLnTx/>
              <a:uFillTx/>
              <a:latin typeface="Calibri" panose="020F0502020204030204" pitchFamily="34" charset="0"/>
              <a:ea typeface="+mn-ea"/>
              <a:cs typeface="Arial" panose="020B0604020202020204" pitchFamily="34" charset="0"/>
            </a:endParaRPr>
          </a:p>
        </p:txBody>
      </p:sp>
      <p:sp>
        <p:nvSpPr>
          <p:cNvPr id="10" name="Rectángulo redondeado 4">
            <a:extLst>
              <a:ext uri="{FF2B5EF4-FFF2-40B4-BE49-F238E27FC236}">
                <a16:creationId xmlns:a16="http://schemas.microsoft.com/office/drawing/2014/main" id="{90BFAF0C-1CE6-4A61-B8C2-035F21826685}"/>
              </a:ext>
            </a:extLst>
          </p:cNvPr>
          <p:cNvSpPr/>
          <p:nvPr/>
        </p:nvSpPr>
        <p:spPr>
          <a:xfrm>
            <a:off x="6116174" y="1156480"/>
            <a:ext cx="2088000" cy="1800000"/>
          </a:xfrm>
          <a:prstGeom prst="roundRect">
            <a:avLst/>
          </a:prstGeom>
          <a:solidFill>
            <a:srgbClr val="17375E"/>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Se pueden usar el atributo %FOUND para validar si se leyó una fila del cursor</a:t>
            </a:r>
          </a:p>
        </p:txBody>
      </p:sp>
    </p:spTree>
    <p:extLst>
      <p:ext uri="{BB962C8B-B14F-4D97-AF65-F5344CB8AC3E}">
        <p14:creationId xmlns:p14="http://schemas.microsoft.com/office/powerpoint/2010/main" val="12522757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WHILE LOOP para leer las Filas del Cursor</a:t>
            </a:r>
          </a:p>
        </p:txBody>
      </p:sp>
      <p:sp>
        <p:nvSpPr>
          <p:cNvPr id="21" name="Rectangle 3">
            <a:extLst>
              <a:ext uri="{FF2B5EF4-FFF2-40B4-BE49-F238E27FC236}">
                <a16:creationId xmlns:a16="http://schemas.microsoft.com/office/drawing/2014/main" id="{9EA1EAC8-A5FE-4FDB-94E7-713C3ECAED25}"/>
              </a:ext>
            </a:extLst>
          </p:cNvPr>
          <p:cNvSpPr txBox="1">
            <a:spLocks noChangeArrowheads="1"/>
          </p:cNvSpPr>
          <p:nvPr/>
        </p:nvSpPr>
        <p:spPr bwMode="auto">
          <a:xfrm>
            <a:off x="611188" y="1144612"/>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p:txBody>
      </p:sp>
      <p:sp>
        <p:nvSpPr>
          <p:cNvPr id="8" name="Text Box 5">
            <a:extLst>
              <a:ext uri="{FF2B5EF4-FFF2-40B4-BE49-F238E27FC236}">
                <a16:creationId xmlns:a16="http://schemas.microsoft.com/office/drawing/2014/main" id="{D755A3FC-99A4-4247-B6A9-AFFDFCD6FDD1}"/>
              </a:ext>
            </a:extLst>
          </p:cNvPr>
          <p:cNvSpPr txBox="1">
            <a:spLocks noChangeArrowheads="1"/>
          </p:cNvSpPr>
          <p:nvPr/>
        </p:nvSpPr>
        <p:spPr bwMode="auto">
          <a:xfrm>
            <a:off x="696739" y="1424181"/>
            <a:ext cx="7570439" cy="5339923"/>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tIns="0" bIns="0">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VAR b_por_aum1 NUMBER</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VAR b_por_aum2 NUMBER</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VAR b_por_aum3 NUMBER</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EXEC :b_por_aum1:=.25</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EXEC :b_por_aum1:=.15</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DECLARE</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CURSOR cur_datos_emp IS</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SELECT e.employee_id, </a:t>
            </a:r>
            <a:r>
              <a:rPr lang="es-MX" sz="1300" b="1" kern="1200" dirty="0" err="1">
                <a:latin typeface="Calibri" panose="020F0502020204030204" pitchFamily="34" charset="0"/>
                <a:ea typeface="+mn-ea"/>
                <a:cs typeface="Calibri" panose="020F0502020204030204" pitchFamily="34" charset="0"/>
              </a:rPr>
              <a:t>e.salary</a:t>
            </a:r>
            <a:r>
              <a:rPr lang="es-MX" sz="1300" b="1" kern="1200" dirty="0">
                <a:latin typeface="Calibri" panose="020F0502020204030204" pitchFamily="34" charset="0"/>
                <a:ea typeface="+mn-ea"/>
                <a:cs typeface="Calibri" panose="020F0502020204030204" pitchFamily="34" charset="0"/>
              </a:rPr>
              <a:t>, ROUND(MONTHS_BETWEEN(</a:t>
            </a:r>
            <a:r>
              <a:rPr lang="es-MX" sz="1300" b="1" kern="1200" dirty="0" err="1">
                <a:latin typeface="Calibri" panose="020F0502020204030204" pitchFamily="34" charset="0"/>
                <a:ea typeface="+mn-ea"/>
                <a:cs typeface="Calibri" panose="020F0502020204030204" pitchFamily="34" charset="0"/>
              </a:rPr>
              <a:t>SYSDATE,e.hire_date</a:t>
            </a:r>
            <a:r>
              <a:rPr lang="es-MX" sz="1300" b="1" kern="1200" dirty="0">
                <a:latin typeface="Calibri" panose="020F0502020204030204" pitchFamily="34" charset="0"/>
                <a:ea typeface="+mn-ea"/>
                <a:cs typeface="Calibri" panose="020F0502020204030204" pitchFamily="34" charset="0"/>
              </a:rPr>
              <a:t>)/12),l.city</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FROM employees e LEFT OUTER JOIN departments 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ON(e.department_id = d.department_id)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LEFT OUTER JOIN locations l</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ON(d.location_id = l.location_id)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ORDER BY e.employee_id;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TYPE tp_varray_porc_aum IS VARRAY(2) OF NUMBER;</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varray_porc_aum  tp_varray_porc_aum;</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v_id_emp NUMBER(3);</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v_salario NUMBER(8);</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v_annos NUMBER(2);</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v_ciudad VARCHAR2(30);</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v_sal_act NUMBER(8);</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v_bonif_annos NUMBER(8);</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BEGIN</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OPEN cur_datos_emp;</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varray_porc_aum:= tp_varray_porc_aum(:b_por_aum1,:b_por_aum2);</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FETCH cur_datos_emp INTO v_id_emp,v_salario,v_annos,v_ciudad;</a:t>
            </a:r>
            <a:endParaRPr lang="es-MX" sz="1300" b="1" kern="1200" dirty="0">
              <a:latin typeface="Calibri" panose="020F0502020204030204" pitchFamily="34" charset="0"/>
              <a:cs typeface="Calibri" panose="020F0502020204030204" pitchFamily="34" charset="0"/>
            </a:endParaRPr>
          </a:p>
          <a:p>
            <a:pPr lvl="0" fontAlgn="base">
              <a:spcBef>
                <a:spcPct val="0"/>
              </a:spcBef>
              <a:spcAft>
                <a:spcPct val="0"/>
              </a:spcAft>
              <a:buClrTx/>
              <a:defRPr/>
            </a:pPr>
            <a:r>
              <a:rPr lang="es-MX" b="1" kern="1200" dirty="0">
                <a:solidFill>
                  <a:srgbClr val="C00000"/>
                </a:solidFill>
                <a:latin typeface="Calibri" panose="020F0502020204030204" pitchFamily="34" charset="0"/>
                <a:cs typeface="Calibri" panose="020F0502020204030204" pitchFamily="34" charset="0"/>
              </a:rPr>
              <a:t>-- El bloque continúa en la siguiente PPT</a:t>
            </a:r>
          </a:p>
        </p:txBody>
      </p:sp>
    </p:spTree>
    <p:extLst>
      <p:ext uri="{BB962C8B-B14F-4D97-AF65-F5344CB8AC3E}">
        <p14:creationId xmlns:p14="http://schemas.microsoft.com/office/powerpoint/2010/main" val="36184566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WHILE LOOP para leer las Filas del Cursor</a:t>
            </a:r>
          </a:p>
        </p:txBody>
      </p:sp>
      <p:sp>
        <p:nvSpPr>
          <p:cNvPr id="8" name="Text Box 5">
            <a:extLst>
              <a:ext uri="{FF2B5EF4-FFF2-40B4-BE49-F238E27FC236}">
                <a16:creationId xmlns:a16="http://schemas.microsoft.com/office/drawing/2014/main" id="{D755A3FC-99A4-4247-B6A9-AFFDFCD6FDD1}"/>
              </a:ext>
            </a:extLst>
          </p:cNvPr>
          <p:cNvSpPr txBox="1">
            <a:spLocks noChangeArrowheads="1"/>
          </p:cNvSpPr>
          <p:nvPr/>
        </p:nvSpPr>
        <p:spPr bwMode="auto">
          <a:xfrm>
            <a:off x="495641" y="1060927"/>
            <a:ext cx="7696381" cy="5724644"/>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lIns="108000" tIns="0" bIns="0">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rgbClr val="C00000"/>
                </a:solidFill>
                <a:latin typeface="Calibri" panose="020F0502020204030204" pitchFamily="34" charset="0"/>
                <a:ea typeface="+mn-ea"/>
                <a:cs typeface="Calibri" panose="020F0502020204030204" pitchFamily="34" charset="0"/>
              </a:rPr>
              <a:t>WHILE cur_datos_emp%FOUND LOOP</a:t>
            </a:r>
            <a:endParaRPr lang="es-MX" sz="1300" b="1" kern="1200" dirty="0">
              <a:solidFill>
                <a:srgbClr val="C00000"/>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solidFill>
                  <a:srgbClr val="C00000"/>
                </a:solidFill>
                <a:latin typeface="Calibri" panose="020F0502020204030204" pitchFamily="34" charset="0"/>
                <a:ea typeface="+mn-ea"/>
                <a:cs typeface="Calibri" panose="020F0502020204030204" pitchFamily="34" charset="0"/>
              </a:rPr>
              <a:t>    </a:t>
            </a:r>
            <a:r>
              <a:rPr lang="es-MX" sz="1300" b="1" kern="1200" dirty="0">
                <a:solidFill>
                  <a:schemeClr val="tx1"/>
                </a:solidFill>
                <a:latin typeface="Calibri" panose="020F0502020204030204" pitchFamily="34" charset="0"/>
                <a:ea typeface="+mn-ea"/>
                <a:cs typeface="Calibri" panose="020F0502020204030204" pitchFamily="34" charset="0"/>
              </a:rPr>
              <a:t>/* Las variables se inicializan en cero para que cuando el empleado no cumpla con la(s) condición(es) </a:t>
            </a:r>
          </a:p>
          <a:p>
            <a:pPr lvl="0" fontAlgn="base">
              <a:spcBef>
                <a:spcPct val="0"/>
              </a:spcBef>
              <a:spcAft>
                <a:spcPct val="0"/>
              </a:spcAft>
              <a:buClrTx/>
              <a:defRPr/>
            </a:pPr>
            <a:r>
              <a:rPr lang="es-MX" sz="1300" b="1" kern="1200" dirty="0">
                <a:solidFill>
                  <a:schemeClr val="tx1"/>
                </a:solidFill>
                <a:latin typeface="Calibri" panose="020F0502020204030204" pitchFamily="34" charset="0"/>
                <a:ea typeface="+mn-ea"/>
                <a:cs typeface="Calibri" panose="020F0502020204030204" pitchFamily="34" charset="0"/>
              </a:rPr>
              <a:t>         las operaciones matemáticas sean CERO, no NULL */</a:t>
            </a:r>
          </a:p>
          <a:p>
            <a:pPr lvl="0" fontAlgn="base">
              <a:spcBef>
                <a:spcPct val="0"/>
              </a:spcBef>
              <a:spcAft>
                <a:spcPct val="0"/>
              </a:spcAft>
              <a:buClrTx/>
              <a:defRPr/>
            </a:pPr>
            <a:r>
              <a:rPr lang="es-MX" sz="1300" b="1" kern="1200" dirty="0">
                <a:solidFill>
                  <a:srgbClr val="C00000"/>
                </a:solidFill>
                <a:latin typeface="Calibri" panose="020F0502020204030204" pitchFamily="34" charset="0"/>
                <a:ea typeface="+mn-ea"/>
                <a:cs typeface="Calibri" panose="020F0502020204030204" pitchFamily="34" charset="0"/>
              </a:rPr>
              <a:t>    </a:t>
            </a:r>
            <a:r>
              <a:rPr lang="es-MX" sz="1300" b="1" kern="1200" dirty="0">
                <a:solidFill>
                  <a:schemeClr val="tx1"/>
                </a:solidFill>
                <a:latin typeface="Calibri" panose="020F0502020204030204" pitchFamily="34" charset="0"/>
                <a:ea typeface="+mn-ea"/>
                <a:cs typeface="Calibri" panose="020F0502020204030204" pitchFamily="34" charset="0"/>
              </a:rPr>
              <a:t>v_bonif_annos:=0; </a:t>
            </a:r>
          </a:p>
          <a:p>
            <a:pPr lvl="0" fontAlgn="base">
              <a:spcBef>
                <a:spcPct val="0"/>
              </a:spcBef>
              <a:spcAft>
                <a:spcPct val="0"/>
              </a:spcAft>
              <a:buClrTx/>
              <a:defRPr/>
            </a:pPr>
            <a:r>
              <a:rPr lang="es-MX" sz="1300" b="1" kern="1200" dirty="0">
                <a:solidFill>
                  <a:schemeClr val="tx1"/>
                </a:solidFill>
                <a:latin typeface="Calibri" panose="020F0502020204030204" pitchFamily="34" charset="0"/>
                <a:ea typeface="+mn-ea"/>
                <a:cs typeface="Calibri" panose="020F0502020204030204" pitchFamily="34" charset="0"/>
              </a:rPr>
              <a:t>    v_sal_act:=0;</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 Calcula bonificación por años trabajados</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a:t>
            </a:r>
            <a:r>
              <a:rPr lang="es-MX" sz="1300" b="1" kern="1200" dirty="0">
                <a:solidFill>
                  <a:srgbClr val="008000"/>
                </a:solidFill>
                <a:latin typeface="Calibri" panose="020F0502020204030204" pitchFamily="34" charset="0"/>
                <a:ea typeface="+mn-ea"/>
                <a:cs typeface="Calibri" panose="020F0502020204030204" pitchFamily="34" charset="0"/>
              </a:rPr>
              <a:t>IF v_annos &gt;=15 THEN</a:t>
            </a: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SELECT ROUND(v_salario*(porc_bonif/100)) </a:t>
            </a: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INTO v_bonif_annos</a:t>
            </a: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FROM </a:t>
            </a:r>
            <a:r>
              <a:rPr lang="es-MX" sz="1300" b="1" kern="1200" dirty="0" err="1">
                <a:solidFill>
                  <a:srgbClr val="008000"/>
                </a:solidFill>
                <a:latin typeface="Calibri" panose="020F0502020204030204" pitchFamily="34" charset="0"/>
                <a:ea typeface="+mn-ea"/>
                <a:cs typeface="Calibri" panose="020F0502020204030204" pitchFamily="34" charset="0"/>
              </a:rPr>
              <a:t>tramo_bonif_annos_trab</a:t>
            </a:r>
            <a:endParaRPr lang="es-MX" sz="1300" b="1" kern="1200" dirty="0">
              <a:solidFill>
                <a:srgbClr val="008000"/>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WHERE v_annos BETWEEN rango_ini AND rango_fin;</a:t>
            </a:r>
          </a:p>
          <a:p>
            <a:pPr lvl="0" fontAlgn="base">
              <a:spcBef>
                <a:spcPct val="0"/>
              </a:spcBef>
              <a:spcAft>
                <a:spcPct val="0"/>
              </a:spcAft>
              <a:buClrTx/>
              <a:defRPr/>
            </a:pPr>
            <a:r>
              <a:rPr lang="es-MX" sz="1300" b="1" kern="1200" dirty="0">
                <a:solidFill>
                  <a:srgbClr val="008000"/>
                </a:solidFill>
                <a:latin typeface="Calibri" panose="020F0502020204030204" pitchFamily="34" charset="0"/>
                <a:ea typeface="+mn-ea"/>
                <a:cs typeface="Calibri" panose="020F0502020204030204" pitchFamily="34" charset="0"/>
              </a:rPr>
              <a:t>    END IF;</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v_sal_act:=v_salario+v_bonif_annos;  -- salario a actualizar será el salario actual más bonificación por años </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 Calcula bonificación extra por la ciudad en que trabaja  y se le suma al salario a actualizar</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a:t>
            </a:r>
            <a:r>
              <a:rPr lang="es-MX" sz="1300" b="1" kern="1200" dirty="0">
                <a:solidFill>
                  <a:srgbClr val="0000DE"/>
                </a:solidFill>
                <a:latin typeface="Calibri" panose="020F0502020204030204" pitchFamily="34" charset="0"/>
                <a:ea typeface="+mn-ea"/>
                <a:cs typeface="Calibri" panose="020F0502020204030204" pitchFamily="34" charset="0"/>
              </a:rPr>
              <a:t>IF v_ciudad ='Toronto' THEN</a:t>
            </a:r>
          </a:p>
          <a:p>
            <a:pPr lvl="0" fontAlgn="base">
              <a:spcBef>
                <a:spcPct val="0"/>
              </a:spcBef>
              <a:spcAft>
                <a:spcPct val="0"/>
              </a:spcAft>
              <a:buClrTx/>
              <a:defRPr/>
            </a:pPr>
            <a:r>
              <a:rPr lang="es-MX" sz="1300" b="1" kern="1200" dirty="0">
                <a:solidFill>
                  <a:srgbClr val="0000DE"/>
                </a:solidFill>
                <a:latin typeface="Calibri" panose="020F0502020204030204" pitchFamily="34" charset="0"/>
                <a:ea typeface="+mn-ea"/>
                <a:cs typeface="Calibri" panose="020F0502020204030204" pitchFamily="34" charset="0"/>
              </a:rPr>
              <a:t>       v_sal_act:= v_sal_act + ROUND(v_salario*varray_porc_aum(1)); </a:t>
            </a:r>
          </a:p>
          <a:p>
            <a:pPr lvl="0" fontAlgn="base">
              <a:spcBef>
                <a:spcPct val="0"/>
              </a:spcBef>
              <a:spcAft>
                <a:spcPct val="0"/>
              </a:spcAft>
              <a:buClrTx/>
              <a:defRPr/>
            </a:pPr>
            <a:r>
              <a:rPr lang="es-MX" sz="1300" b="1" kern="1200" dirty="0">
                <a:solidFill>
                  <a:srgbClr val="0000DE"/>
                </a:solidFill>
                <a:latin typeface="Calibri" panose="020F0502020204030204" pitchFamily="34" charset="0"/>
                <a:ea typeface="+mn-ea"/>
                <a:cs typeface="Calibri" panose="020F0502020204030204" pitchFamily="34" charset="0"/>
              </a:rPr>
              <a:t>    ELSIF v_ciudad='London' THEN </a:t>
            </a:r>
          </a:p>
          <a:p>
            <a:pPr lvl="0" fontAlgn="base">
              <a:spcBef>
                <a:spcPct val="0"/>
              </a:spcBef>
              <a:spcAft>
                <a:spcPct val="0"/>
              </a:spcAft>
              <a:buClrTx/>
              <a:defRPr/>
            </a:pPr>
            <a:r>
              <a:rPr lang="es-MX" sz="1300" b="1" kern="1200" dirty="0">
                <a:solidFill>
                  <a:srgbClr val="0000DE"/>
                </a:solidFill>
                <a:latin typeface="Calibri" panose="020F0502020204030204" pitchFamily="34" charset="0"/>
                <a:ea typeface="+mn-ea"/>
                <a:cs typeface="Calibri" panose="020F0502020204030204" pitchFamily="34" charset="0"/>
              </a:rPr>
              <a:t>       v_sal_act:= v_sal_act + ROUND(v_salario*varray_porc_aum(2));</a:t>
            </a:r>
          </a:p>
          <a:p>
            <a:pPr lvl="0" fontAlgn="base">
              <a:spcBef>
                <a:spcPct val="0"/>
              </a:spcBef>
              <a:spcAft>
                <a:spcPct val="0"/>
              </a:spcAft>
              <a:buClrTx/>
              <a:defRPr/>
            </a:pPr>
            <a:r>
              <a:rPr lang="es-MX" sz="1300" b="1" kern="1200" dirty="0">
                <a:solidFill>
                  <a:srgbClr val="0000DE"/>
                </a:solidFill>
                <a:latin typeface="Calibri" panose="020F0502020204030204" pitchFamily="34" charset="0"/>
                <a:ea typeface="+mn-ea"/>
                <a:cs typeface="Calibri" panose="020F0502020204030204" pitchFamily="34" charset="0"/>
              </a:rPr>
              <a:t>    END IF;</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a:t>
            </a:r>
            <a:r>
              <a:rPr lang="es-MX" sz="1300" b="1" kern="1200" dirty="0">
                <a:solidFill>
                  <a:srgbClr val="660066"/>
                </a:solidFill>
                <a:latin typeface="Calibri" panose="020F0502020204030204" pitchFamily="34" charset="0"/>
                <a:ea typeface="+mn-ea"/>
                <a:cs typeface="Calibri" panose="020F0502020204030204" pitchFamily="34" charset="0"/>
              </a:rPr>
              <a:t>IF v_sal_act &gt; 0 THEN -- Se actualiza si es que hubo algún cambio en el salario</a:t>
            </a:r>
          </a:p>
          <a:p>
            <a:pPr lvl="0" fontAlgn="base">
              <a:spcBef>
                <a:spcPct val="0"/>
              </a:spcBef>
              <a:spcAft>
                <a:spcPct val="0"/>
              </a:spcAft>
              <a:buClrTx/>
              <a:defRPr/>
            </a:pPr>
            <a:r>
              <a:rPr lang="es-MX" sz="1300" b="1" kern="1200" dirty="0">
                <a:solidFill>
                  <a:srgbClr val="660066"/>
                </a:solidFill>
                <a:latin typeface="Calibri" panose="020F0502020204030204" pitchFamily="34" charset="0"/>
                <a:ea typeface="+mn-ea"/>
                <a:cs typeface="Calibri" panose="020F0502020204030204" pitchFamily="34" charset="0"/>
              </a:rPr>
              <a:t>       UPDATE empleados</a:t>
            </a:r>
          </a:p>
          <a:p>
            <a:pPr lvl="0" fontAlgn="base">
              <a:spcBef>
                <a:spcPct val="0"/>
              </a:spcBef>
              <a:spcAft>
                <a:spcPct val="0"/>
              </a:spcAft>
              <a:buClrTx/>
              <a:defRPr/>
            </a:pPr>
            <a:r>
              <a:rPr lang="es-MX" sz="1300" b="1" kern="1200" dirty="0">
                <a:solidFill>
                  <a:srgbClr val="660066"/>
                </a:solidFill>
                <a:latin typeface="Calibri" panose="020F0502020204030204" pitchFamily="34" charset="0"/>
                <a:ea typeface="+mn-ea"/>
                <a:cs typeface="Calibri" panose="020F0502020204030204" pitchFamily="34" charset="0"/>
              </a:rPr>
              <a:t>          SET salary=v_sal_act</a:t>
            </a:r>
          </a:p>
          <a:p>
            <a:pPr lvl="0" fontAlgn="base">
              <a:spcBef>
                <a:spcPct val="0"/>
              </a:spcBef>
              <a:spcAft>
                <a:spcPct val="0"/>
              </a:spcAft>
              <a:buClrTx/>
              <a:defRPr/>
            </a:pPr>
            <a:r>
              <a:rPr lang="es-MX" sz="1300" b="1" kern="1200" dirty="0">
                <a:solidFill>
                  <a:srgbClr val="660066"/>
                </a:solidFill>
                <a:latin typeface="Calibri" panose="020F0502020204030204" pitchFamily="34" charset="0"/>
                <a:ea typeface="+mn-ea"/>
                <a:cs typeface="Calibri" panose="020F0502020204030204" pitchFamily="34" charset="0"/>
              </a:rPr>
              <a:t>        WHERE employee_id=v_id_emp;</a:t>
            </a:r>
          </a:p>
          <a:p>
            <a:pPr lvl="0" fontAlgn="base">
              <a:spcBef>
                <a:spcPct val="0"/>
              </a:spcBef>
              <a:spcAft>
                <a:spcPct val="0"/>
              </a:spcAft>
              <a:buClrTx/>
              <a:defRPr/>
            </a:pPr>
            <a:r>
              <a:rPr lang="es-MX" sz="1300" b="1" kern="1200" dirty="0">
                <a:solidFill>
                  <a:srgbClr val="660066"/>
                </a:solidFill>
                <a:latin typeface="Calibri" panose="020F0502020204030204" pitchFamily="34" charset="0"/>
                <a:ea typeface="+mn-ea"/>
                <a:cs typeface="Calibri" panose="020F0502020204030204" pitchFamily="34" charset="0"/>
              </a:rPr>
              <a:t>    END IF;</a:t>
            </a:r>
          </a:p>
          <a:p>
            <a:pPr fontAlgn="base">
              <a:spcBef>
                <a:spcPct val="0"/>
              </a:spcBef>
              <a:spcAft>
                <a:spcPct val="0"/>
              </a:spcAft>
              <a:buClrTx/>
              <a:defRPr/>
            </a:pPr>
            <a:r>
              <a:rPr lang="es-MX" sz="1300" b="1" kern="1200" dirty="0">
                <a:solidFill>
                  <a:srgbClr val="FF0000"/>
                </a:solidFill>
                <a:latin typeface="Calibri" panose="020F0502020204030204" pitchFamily="34" charset="0"/>
                <a:cs typeface="Calibri" panose="020F0502020204030204" pitchFamily="34" charset="0"/>
              </a:rPr>
              <a:t>    </a:t>
            </a:r>
            <a:r>
              <a:rPr lang="es-MX" sz="1300" b="1" kern="1200" dirty="0">
                <a:solidFill>
                  <a:srgbClr val="C00000"/>
                </a:solidFill>
                <a:latin typeface="Calibri" panose="020F0502020204030204" pitchFamily="34" charset="0"/>
                <a:cs typeface="Calibri" panose="020F0502020204030204" pitchFamily="34" charset="0"/>
              </a:rPr>
              <a:t>FETCH cur_datos_emp INTO v_id_emp,v_salario,v_annos,v_ciudad;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a:t>
            </a:r>
            <a:r>
              <a:rPr lang="es-MX" sz="1300" b="1" kern="1200" dirty="0">
                <a:solidFill>
                  <a:srgbClr val="C00000"/>
                </a:solidFill>
                <a:latin typeface="Calibri" panose="020F0502020204030204" pitchFamily="34" charset="0"/>
                <a:ea typeface="+mn-ea"/>
                <a:cs typeface="Calibri" panose="020F0502020204030204" pitchFamily="34" charset="0"/>
              </a:rPr>
              <a:t>END LOOP;</a:t>
            </a:r>
          </a:p>
          <a:p>
            <a:pPr lvl="0" fontAlgn="base">
              <a:spcBef>
                <a:spcPct val="0"/>
              </a:spcBef>
              <a:spcAft>
                <a:spcPct val="0"/>
              </a:spcAft>
              <a:buClrTx/>
              <a:defRPr/>
            </a:pPr>
            <a:r>
              <a:rPr lang="es-MX" sz="1300" b="1" kern="1200" dirty="0">
                <a:latin typeface="Calibri" panose="020F0502020204030204" pitchFamily="34" charset="0"/>
                <a:cs typeface="Calibri" panose="020F0502020204030204" pitchFamily="34" charset="0"/>
              </a:rPr>
              <a:t>CLOSE cur_datos_emp;</a:t>
            </a:r>
            <a:endParaRPr lang="es-MX" sz="1300" b="1" kern="1200" dirty="0">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END; </a:t>
            </a:r>
          </a:p>
        </p:txBody>
      </p:sp>
    </p:spTree>
    <p:extLst>
      <p:ext uri="{BB962C8B-B14F-4D97-AF65-F5344CB8AC3E}">
        <p14:creationId xmlns:p14="http://schemas.microsoft.com/office/powerpoint/2010/main" val="42098810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FOR LOOP para leer las Filas del Cursor</a:t>
            </a:r>
          </a:p>
        </p:txBody>
      </p:sp>
      <p:sp>
        <p:nvSpPr>
          <p:cNvPr id="7" name="Rectángulo redondeado 4">
            <a:extLst>
              <a:ext uri="{FF2B5EF4-FFF2-40B4-BE49-F238E27FC236}">
                <a16:creationId xmlns:a16="http://schemas.microsoft.com/office/drawing/2014/main" id="{B3D2A93C-1A17-4A53-9DA3-ABB44615CC68}"/>
              </a:ext>
            </a:extLst>
          </p:cNvPr>
          <p:cNvSpPr/>
          <p:nvPr/>
        </p:nvSpPr>
        <p:spPr>
          <a:xfrm>
            <a:off x="4638773" y="1331844"/>
            <a:ext cx="2088000" cy="1980000"/>
          </a:xfrm>
          <a:prstGeom prst="roundRect">
            <a:avLst/>
          </a:prstGeom>
          <a:solidFill>
            <a:srgbClr val="7D983A"/>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El registro es declarado implícitamente y sus campos son las columnas del cursor</a:t>
            </a:r>
          </a:p>
        </p:txBody>
      </p:sp>
      <p:sp>
        <p:nvSpPr>
          <p:cNvPr id="9" name="Rectángulo redondeado 4">
            <a:extLst>
              <a:ext uri="{FF2B5EF4-FFF2-40B4-BE49-F238E27FC236}">
                <a16:creationId xmlns:a16="http://schemas.microsoft.com/office/drawing/2014/main" id="{0C933A3A-DB2A-47B4-B589-588C4CBC0CA0}"/>
              </a:ext>
            </a:extLst>
          </p:cNvPr>
          <p:cNvSpPr/>
          <p:nvPr/>
        </p:nvSpPr>
        <p:spPr>
          <a:xfrm>
            <a:off x="2386436" y="1331844"/>
            <a:ext cx="2088000" cy="1980000"/>
          </a:xfrm>
          <a:prstGeom prst="roundRect">
            <a:avLst/>
          </a:prstGeom>
          <a:solidFill>
            <a:srgbClr val="D96709"/>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lvl="0" algn="ctr" fontAlgn="base">
              <a:spcBef>
                <a:spcPct val="0"/>
              </a:spcBef>
              <a:spcAft>
                <a:spcPct val="0"/>
              </a:spcAft>
              <a:buClrTx/>
              <a:defRPr/>
            </a:pPr>
            <a:r>
              <a:rPr lang="es-MX" sz="1800" b="1" kern="1200" dirty="0">
                <a:solidFill>
                  <a:srgbClr val="FFFFFF"/>
                </a:solidFill>
                <a:latin typeface="Calibri"/>
                <a:cs typeface="Arial" panose="020B0604020202020204" pitchFamily="34" charset="0"/>
              </a:rPr>
              <a:t>El loop finaliza automáticamente cuando se lee la última fila del cursor</a:t>
            </a:r>
          </a:p>
        </p:txBody>
      </p:sp>
      <p:sp>
        <p:nvSpPr>
          <p:cNvPr id="11" name="Rectangle 3">
            <a:extLst>
              <a:ext uri="{FF2B5EF4-FFF2-40B4-BE49-F238E27FC236}">
                <a16:creationId xmlns:a16="http://schemas.microsoft.com/office/drawing/2014/main" id="{6D7AC781-1FD5-4A39-AE19-29384CDE51E9}"/>
              </a:ext>
            </a:extLst>
          </p:cNvPr>
          <p:cNvSpPr txBox="1">
            <a:spLocks noChangeArrowheads="1"/>
          </p:cNvSpPr>
          <p:nvPr/>
        </p:nvSpPr>
        <p:spPr bwMode="auto">
          <a:xfrm>
            <a:off x="611188" y="3620257"/>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Sintaxis:</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pPr>
            <a:endParaRPr lang="es-CL" sz="20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p:txBody>
      </p:sp>
      <p:sp>
        <p:nvSpPr>
          <p:cNvPr id="12" name="Text Box 5">
            <a:extLst>
              <a:ext uri="{FF2B5EF4-FFF2-40B4-BE49-F238E27FC236}">
                <a16:creationId xmlns:a16="http://schemas.microsoft.com/office/drawing/2014/main" id="{D93B922D-AEFA-43FC-8B17-5AF9A867DF61}"/>
              </a:ext>
            </a:extLst>
          </p:cNvPr>
          <p:cNvSpPr txBox="1">
            <a:spLocks noChangeArrowheads="1"/>
          </p:cNvSpPr>
          <p:nvPr/>
        </p:nvSpPr>
        <p:spPr bwMode="auto">
          <a:xfrm>
            <a:off x="896207" y="3955506"/>
            <a:ext cx="7984746" cy="1077218"/>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lvl="0" fontAlgn="base">
              <a:spcBef>
                <a:spcPct val="0"/>
              </a:spcBef>
              <a:spcAft>
                <a:spcPct val="0"/>
              </a:spcAft>
              <a:buClrTx/>
              <a:defRPr/>
            </a:pPr>
            <a:endParaRPr lang="es-MX" sz="800" b="1" i="1" kern="1200" dirty="0">
              <a:solidFill>
                <a:sysClr val="windowText" lastClr="000000"/>
              </a:solidFill>
              <a:latin typeface="Calibri"/>
              <a:ea typeface="+mn-ea"/>
              <a:cs typeface="Arial" pitchFamily="34" charset="0"/>
            </a:endParaRPr>
          </a:p>
          <a:p>
            <a:pPr>
              <a:defRPr/>
            </a:pPr>
            <a:r>
              <a:rPr lang="en-US" sz="1600" b="1" dirty="0">
                <a:latin typeface="Calibri" panose="020F0502020204030204" pitchFamily="34" charset="0"/>
                <a:cs typeface="Calibri" panose="020F0502020204030204" pitchFamily="34" charset="0"/>
              </a:rPr>
              <a:t>FOR </a:t>
            </a:r>
            <a:r>
              <a:rPr lang="en-US" sz="1600" b="1" i="1" dirty="0">
                <a:latin typeface="Calibri" panose="020F0502020204030204" pitchFamily="34" charset="0"/>
                <a:cs typeface="Calibri" panose="020F0502020204030204" pitchFamily="34" charset="0"/>
              </a:rPr>
              <a:t>nombre_registro</a:t>
            </a:r>
            <a:r>
              <a:rPr lang="en-US" sz="1600" b="1" dirty="0">
                <a:latin typeface="Calibri" panose="020F0502020204030204" pitchFamily="34" charset="0"/>
                <a:cs typeface="Calibri" panose="020F0502020204030204" pitchFamily="34" charset="0"/>
              </a:rPr>
              <a:t> IN </a:t>
            </a: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 LOOP   </a:t>
            </a:r>
          </a:p>
          <a:p>
            <a:pPr>
              <a:defRPr/>
            </a:pPr>
            <a:r>
              <a:rPr lang="en-US" sz="1600" b="1" dirty="0">
                <a:latin typeface="Calibri" panose="020F0502020204030204" pitchFamily="34" charset="0"/>
                <a:cs typeface="Calibri" panose="020F0502020204030204" pitchFamily="34" charset="0"/>
              </a:rPr>
              <a:t>/* Procesamiento del SET ACTIVO del Cursor y ejecución de sentencias SQL y PL/SQL*/  </a:t>
            </a:r>
            <a:endParaRPr lang="es-ES" sz="1600" b="1" dirty="0">
              <a:latin typeface="Calibri" panose="020F0502020204030204" pitchFamily="34" charset="0"/>
              <a:cs typeface="Calibri" panose="020F0502020204030204" pitchFamily="34" charset="0"/>
            </a:endParaRPr>
          </a:p>
          <a:p>
            <a:pPr>
              <a:defRPr/>
            </a:pPr>
            <a:r>
              <a:rPr lang="es-ES" sz="1600" b="1" dirty="0">
                <a:latin typeface="Calibri" panose="020F0502020204030204" pitchFamily="34" charset="0"/>
                <a:cs typeface="Calibri" panose="020F0502020204030204" pitchFamily="34" charset="0"/>
              </a:rPr>
              <a:t>E</a:t>
            </a:r>
            <a:r>
              <a:rPr lang="en-US" sz="1600" b="1" dirty="0">
                <a:latin typeface="Calibri" panose="020F0502020204030204" pitchFamily="34" charset="0"/>
                <a:cs typeface="Calibri" panose="020F0502020204030204" pitchFamily="34" charset="0"/>
              </a:rPr>
              <a:t>ND LOOP;</a:t>
            </a:r>
          </a:p>
          <a:p>
            <a:pPr>
              <a:defRPr/>
            </a:pPr>
            <a:endParaRPr kumimoji="0" lang="en-US" sz="800" b="1"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
        <p:nvSpPr>
          <p:cNvPr id="10" name="Rectángulo redondeado 4">
            <a:extLst>
              <a:ext uri="{FF2B5EF4-FFF2-40B4-BE49-F238E27FC236}">
                <a16:creationId xmlns:a16="http://schemas.microsoft.com/office/drawing/2014/main" id="{90BFAF0C-1CE6-4A61-B8C2-035F21826685}"/>
              </a:ext>
            </a:extLst>
          </p:cNvPr>
          <p:cNvSpPr/>
          <p:nvPr/>
        </p:nvSpPr>
        <p:spPr>
          <a:xfrm>
            <a:off x="153798" y="1331844"/>
            <a:ext cx="2088000" cy="1980000"/>
          </a:xfrm>
          <a:prstGeom prst="roundRect">
            <a:avLst/>
          </a:prstGeom>
          <a:solidFill>
            <a:srgbClr val="17375E"/>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Es el método más fácil para leer filas de un Cursor ya que OPEN, FETCH, EXIT y CLOSE se ejecutan implícitamente</a:t>
            </a:r>
          </a:p>
        </p:txBody>
      </p:sp>
      <p:sp>
        <p:nvSpPr>
          <p:cNvPr id="8" name="Rectángulo redondeado 4">
            <a:extLst>
              <a:ext uri="{FF2B5EF4-FFF2-40B4-BE49-F238E27FC236}">
                <a16:creationId xmlns:a16="http://schemas.microsoft.com/office/drawing/2014/main" id="{A0FCB535-E1D7-4928-8B1C-F321BBEEF03A}"/>
              </a:ext>
            </a:extLst>
          </p:cNvPr>
          <p:cNvSpPr/>
          <p:nvPr/>
        </p:nvSpPr>
        <p:spPr>
          <a:xfrm>
            <a:off x="6879970" y="1331844"/>
            <a:ext cx="2088000" cy="1980000"/>
          </a:xfrm>
          <a:prstGeom prst="roundRect">
            <a:avLst/>
          </a:prstGeom>
          <a:solidFill>
            <a:srgbClr val="B94441"/>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A las expresiones de la cláusula SELECT del cursor se le deben asignar alias.</a:t>
            </a:r>
          </a:p>
        </p:txBody>
      </p:sp>
    </p:spTree>
    <p:extLst>
      <p:ext uri="{BB962C8B-B14F-4D97-AF65-F5344CB8AC3E}">
        <p14:creationId xmlns:p14="http://schemas.microsoft.com/office/powerpoint/2010/main" val="3045601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Leer las Filas del Cursor con LOOP Simple</a:t>
            </a:r>
          </a:p>
        </p:txBody>
      </p:sp>
      <p:sp>
        <p:nvSpPr>
          <p:cNvPr id="21" name="Rectangle 3">
            <a:extLst>
              <a:ext uri="{FF2B5EF4-FFF2-40B4-BE49-F238E27FC236}">
                <a16:creationId xmlns:a16="http://schemas.microsoft.com/office/drawing/2014/main" id="{9EA1EAC8-A5FE-4FDB-94E7-713C3ECAED25}"/>
              </a:ext>
            </a:extLst>
          </p:cNvPr>
          <p:cNvSpPr txBox="1">
            <a:spLocks noChangeArrowheads="1"/>
          </p:cNvSpPr>
          <p:nvPr/>
        </p:nvSpPr>
        <p:spPr bwMode="auto">
          <a:xfrm>
            <a:off x="611188" y="1144612"/>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p:txBody>
      </p:sp>
      <p:sp>
        <p:nvSpPr>
          <p:cNvPr id="8" name="Text Box 5">
            <a:extLst>
              <a:ext uri="{FF2B5EF4-FFF2-40B4-BE49-F238E27FC236}">
                <a16:creationId xmlns:a16="http://schemas.microsoft.com/office/drawing/2014/main" id="{D755A3FC-99A4-4247-B6A9-AFFDFCD6FDD1}"/>
              </a:ext>
            </a:extLst>
          </p:cNvPr>
          <p:cNvSpPr txBox="1">
            <a:spLocks noChangeArrowheads="1"/>
          </p:cNvSpPr>
          <p:nvPr/>
        </p:nvSpPr>
        <p:spPr bwMode="auto">
          <a:xfrm>
            <a:off x="696739" y="1424181"/>
            <a:ext cx="7836073" cy="4339650"/>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tIns="0" bIns="0">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VAR b_por_aum1 NUMBER</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VAR b_por_aum2 NUMBER</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EXEC :b_por_aum1:=.25</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EXEC :b_por</a:t>
            </a:r>
            <a:r>
              <a:rPr lang="es-MX" sz="1300" b="1" kern="1200">
                <a:latin typeface="Calibri" panose="020F0502020204030204" pitchFamily="34" charset="0"/>
                <a:ea typeface="+mn-ea"/>
                <a:cs typeface="Calibri" panose="020F0502020204030204" pitchFamily="34" charset="0"/>
              </a:rPr>
              <a:t>_aum2:=.</a:t>
            </a:r>
            <a:r>
              <a:rPr lang="es-MX" sz="1300" b="1" kern="1200" dirty="0">
                <a:latin typeface="Calibri" panose="020F0502020204030204" pitchFamily="34" charset="0"/>
                <a:ea typeface="+mn-ea"/>
                <a:cs typeface="Calibri" panose="020F0502020204030204" pitchFamily="34" charset="0"/>
              </a:rPr>
              <a:t>15</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DECLARE</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CURSOR cur_datos_emp IS</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SELECT e.employee_id, </a:t>
            </a:r>
            <a:r>
              <a:rPr lang="es-MX" sz="1300" b="1" kern="1200" dirty="0" err="1">
                <a:latin typeface="Calibri" panose="020F0502020204030204" pitchFamily="34" charset="0"/>
                <a:ea typeface="+mn-ea"/>
                <a:cs typeface="Calibri" panose="020F0502020204030204" pitchFamily="34" charset="0"/>
              </a:rPr>
              <a:t>e.salary</a:t>
            </a:r>
            <a:r>
              <a:rPr lang="es-MX" sz="1300" b="1" kern="1200" dirty="0">
                <a:latin typeface="Calibri" panose="020F0502020204030204" pitchFamily="34" charset="0"/>
                <a:ea typeface="+mn-ea"/>
                <a:cs typeface="Calibri" panose="020F0502020204030204" pitchFamily="34" charset="0"/>
              </a:rPr>
              <a:t>, ROUND(MONTHS_BETWEEN(</a:t>
            </a:r>
            <a:r>
              <a:rPr lang="es-MX" sz="1300" b="1" kern="1200" dirty="0" err="1">
                <a:latin typeface="Calibri" panose="020F0502020204030204" pitchFamily="34" charset="0"/>
                <a:ea typeface="+mn-ea"/>
                <a:cs typeface="Calibri" panose="020F0502020204030204" pitchFamily="34" charset="0"/>
              </a:rPr>
              <a:t>SYSDATE,e.hire_date</a:t>
            </a:r>
            <a:r>
              <a:rPr lang="es-MX" sz="1300" b="1" kern="1200" dirty="0">
                <a:latin typeface="Calibri" panose="020F0502020204030204" pitchFamily="34" charset="0"/>
                <a:ea typeface="+mn-ea"/>
                <a:cs typeface="Calibri" panose="020F0502020204030204" pitchFamily="34" charset="0"/>
              </a:rPr>
              <a:t>)/12) annos_trab,</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l.city ciudad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FROM employees e LEFT OUTER JOIN departments 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ON(e.department_id = d.department_id)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LEFT OUTER JOIN locations l</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ON(d.location_id = l.location_id)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      ORDER BY e.employee_id;</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TYPE tp_varray_porc_aum IS VARRAY(2) OF NUMBER;</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varray_porc_aum  tp_varray_porc_aum;</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v_sal_act NUMBER(8);</a:t>
            </a:r>
          </a:p>
          <a:p>
            <a:pPr lvl="0" fontAlgn="base">
              <a:spcBef>
                <a:spcPct val="0"/>
              </a:spcBef>
              <a:spcAft>
                <a:spcPct val="0"/>
              </a:spcAft>
              <a:buClrTx/>
              <a:defRPr/>
            </a:pPr>
            <a:r>
              <a:rPr lang="es-MX" sz="1300" b="1" kern="1200" dirty="0">
                <a:latin typeface="Calibri" panose="020F0502020204030204" pitchFamily="34" charset="0"/>
                <a:ea typeface="+mn-ea"/>
                <a:cs typeface="Calibri" panose="020F0502020204030204" pitchFamily="34" charset="0"/>
              </a:rPr>
              <a:t>v_bonif_annos NUMBER(8);</a:t>
            </a:r>
          </a:p>
          <a:p>
            <a:pPr lvl="0" fontAlgn="base">
              <a:spcBef>
                <a:spcPct val="0"/>
              </a:spcBef>
              <a:spcAft>
                <a:spcPct val="0"/>
              </a:spcAft>
              <a:buClrTx/>
              <a:defRPr/>
            </a:pPr>
            <a:r>
              <a:rPr lang="es-MX" sz="1300" b="1" kern="1200" dirty="0">
                <a:latin typeface="Calibri" panose="020F0502020204030204" pitchFamily="34" charset="0"/>
                <a:cs typeface="Calibri" panose="020F0502020204030204" pitchFamily="34" charset="0"/>
              </a:rPr>
              <a:t>BEGIN</a:t>
            </a:r>
          </a:p>
          <a:p>
            <a:pPr lvl="0" fontAlgn="base">
              <a:spcBef>
                <a:spcPct val="0"/>
              </a:spcBef>
              <a:spcAft>
                <a:spcPct val="0"/>
              </a:spcAft>
              <a:buClrTx/>
              <a:defRPr/>
            </a:pPr>
            <a:r>
              <a:rPr lang="es-MX" sz="1300" b="1" kern="1200" dirty="0">
                <a:latin typeface="Calibri" panose="020F0502020204030204" pitchFamily="34" charset="0"/>
                <a:cs typeface="Calibri" panose="020F0502020204030204" pitchFamily="34" charset="0"/>
              </a:rPr>
              <a:t>  varray_porc_aum:= tp_varray_porc_aum(:b_por_aum1,:b_por_aum2);</a:t>
            </a:r>
          </a:p>
          <a:p>
            <a:pPr lvl="0" fontAlgn="base">
              <a:spcBef>
                <a:spcPct val="0"/>
              </a:spcBef>
              <a:spcAft>
                <a:spcPct val="0"/>
              </a:spcAft>
              <a:buClrTx/>
              <a:defRPr/>
            </a:pPr>
            <a:r>
              <a:rPr lang="es-MX" sz="1300" b="1" kern="1200" dirty="0">
                <a:latin typeface="Calibri" panose="020F0502020204030204" pitchFamily="34" charset="0"/>
                <a:cs typeface="Calibri" panose="020F0502020204030204" pitchFamily="34" charset="0"/>
              </a:rPr>
              <a:t>  </a:t>
            </a:r>
          </a:p>
          <a:p>
            <a:pPr lvl="0" fontAlgn="base">
              <a:spcBef>
                <a:spcPct val="0"/>
              </a:spcBef>
              <a:spcAft>
                <a:spcPct val="0"/>
              </a:spcAft>
              <a:buClrTx/>
              <a:defRPr/>
            </a:pPr>
            <a:r>
              <a:rPr lang="es-MX" b="1" kern="1200" dirty="0">
                <a:solidFill>
                  <a:srgbClr val="C00000"/>
                </a:solidFill>
                <a:latin typeface="Calibri" panose="020F0502020204030204" pitchFamily="34" charset="0"/>
                <a:cs typeface="Calibri" panose="020F0502020204030204" pitchFamily="34" charset="0"/>
              </a:rPr>
              <a:t>-- El bloque continúa en la siguiente PPT</a:t>
            </a:r>
          </a:p>
        </p:txBody>
      </p:sp>
    </p:spTree>
    <p:extLst>
      <p:ext uri="{BB962C8B-B14F-4D97-AF65-F5344CB8AC3E}">
        <p14:creationId xmlns:p14="http://schemas.microsoft.com/office/powerpoint/2010/main" val="406710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Leer las Filas del Cursor con LOOP Simple</a:t>
            </a:r>
          </a:p>
        </p:txBody>
      </p:sp>
      <p:sp>
        <p:nvSpPr>
          <p:cNvPr id="8" name="Text Box 5">
            <a:extLst>
              <a:ext uri="{FF2B5EF4-FFF2-40B4-BE49-F238E27FC236}">
                <a16:creationId xmlns:a16="http://schemas.microsoft.com/office/drawing/2014/main" id="{D755A3FC-99A4-4247-B6A9-AFFDFCD6FDD1}"/>
              </a:ext>
            </a:extLst>
          </p:cNvPr>
          <p:cNvSpPr txBox="1">
            <a:spLocks noChangeArrowheads="1"/>
          </p:cNvSpPr>
          <p:nvPr/>
        </p:nvSpPr>
        <p:spPr bwMode="auto">
          <a:xfrm>
            <a:off x="621769" y="1074841"/>
            <a:ext cx="7696381" cy="5724644"/>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lIns="108000" tIns="0" bIns="0">
            <a:spAutoFit/>
          </a:bodyP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es-MX" sz="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s-MX" sz="1300" b="1" kern="1200" dirty="0">
                <a:solidFill>
                  <a:srgbClr val="C00000"/>
                </a:solidFill>
                <a:latin typeface="Calibri" panose="020F0502020204030204" pitchFamily="34" charset="0"/>
                <a:cs typeface="Calibri" panose="020F0502020204030204" pitchFamily="34" charset="0"/>
              </a:rPr>
              <a:t>FOR </a:t>
            </a:r>
            <a:r>
              <a:rPr lang="es-MX" sz="1300" b="1" kern="1200" dirty="0">
                <a:solidFill>
                  <a:srgbClr val="FF0000"/>
                </a:solidFill>
                <a:latin typeface="Calibri" panose="020F0502020204030204" pitchFamily="34" charset="0"/>
                <a:cs typeface="Calibri" panose="020F0502020204030204" pitchFamily="34" charset="0"/>
              </a:rPr>
              <a:t>reg_datos_emp </a:t>
            </a:r>
            <a:r>
              <a:rPr lang="es-MX" sz="1300" b="1" kern="1200" dirty="0">
                <a:solidFill>
                  <a:srgbClr val="C00000"/>
                </a:solidFill>
                <a:latin typeface="Calibri" panose="020F0502020204030204" pitchFamily="34" charset="0"/>
                <a:cs typeface="Calibri" panose="020F0502020204030204" pitchFamily="34" charset="0"/>
              </a:rPr>
              <a:t>IN cur_datos_emp LOOP</a:t>
            </a:r>
          </a:p>
          <a:p>
            <a:pPr lvl="0" fontAlgn="base">
              <a:spcBef>
                <a:spcPct val="0"/>
              </a:spcBef>
              <a:spcAft>
                <a:spcPct val="0"/>
              </a:spcAft>
              <a:buClrTx/>
              <a:defRPr/>
            </a:pPr>
            <a:r>
              <a:rPr lang="es-MX" sz="1300" b="1" kern="1200" dirty="0">
                <a:latin typeface="Calibri" panose="020F0502020204030204" pitchFamily="34" charset="0"/>
                <a:cs typeface="Calibri" panose="020F0502020204030204" pitchFamily="34" charset="0"/>
              </a:rPr>
              <a:t>  /* Las variables se inicializan en cero para que cuando el empleado no cumpla con la(s) condición(es) </a:t>
            </a:r>
          </a:p>
          <a:p>
            <a:pPr lvl="0" fontAlgn="base">
              <a:spcBef>
                <a:spcPct val="0"/>
              </a:spcBef>
              <a:spcAft>
                <a:spcPct val="0"/>
              </a:spcAft>
              <a:buClrTx/>
              <a:defRPr/>
            </a:pPr>
            <a:r>
              <a:rPr lang="es-MX" sz="1300" b="1" kern="1200" dirty="0">
                <a:latin typeface="Calibri" panose="020F0502020204030204" pitchFamily="34" charset="0"/>
                <a:cs typeface="Calibri" panose="020F0502020204030204" pitchFamily="34" charset="0"/>
              </a:rPr>
              <a:t>     las operaciones matemáticas sean CERO, no NULL */</a:t>
            </a:r>
          </a:p>
          <a:p>
            <a:pPr lvl="0" fontAlgn="base">
              <a:spcBef>
                <a:spcPct val="0"/>
              </a:spcBef>
              <a:spcAft>
                <a:spcPct val="0"/>
              </a:spcAft>
              <a:buClrTx/>
              <a:defRPr/>
            </a:pPr>
            <a:r>
              <a:rPr lang="es-MX" sz="1300" b="1" kern="1200" dirty="0">
                <a:latin typeface="Calibri" panose="020F0502020204030204" pitchFamily="34" charset="0"/>
                <a:cs typeface="Calibri" panose="020F0502020204030204" pitchFamily="34" charset="0"/>
              </a:rPr>
              <a:t>    v_bonif_annos:=0; </a:t>
            </a:r>
          </a:p>
          <a:p>
            <a:pPr lvl="0" fontAlgn="base">
              <a:spcBef>
                <a:spcPct val="0"/>
              </a:spcBef>
              <a:spcAft>
                <a:spcPct val="0"/>
              </a:spcAft>
              <a:buClrTx/>
              <a:defRPr/>
            </a:pPr>
            <a:r>
              <a:rPr lang="es-MX" sz="1300" b="1" kern="1200" dirty="0">
                <a:latin typeface="Calibri" panose="020F0502020204030204" pitchFamily="34" charset="0"/>
                <a:cs typeface="Calibri" panose="020F0502020204030204" pitchFamily="34" charset="0"/>
              </a:rPr>
              <a:t>    v_sal_act:=0;</a:t>
            </a:r>
            <a:endParaRPr lang="en-US" sz="1300" b="1" kern="1200" dirty="0">
              <a:solidFill>
                <a:schemeClr val="tx1"/>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chemeClr val="tx1"/>
                </a:solidFill>
                <a:latin typeface="Calibri" panose="020F0502020204030204" pitchFamily="34" charset="0"/>
                <a:ea typeface="+mn-ea"/>
                <a:cs typeface="Calibri" panose="020F0502020204030204" pitchFamily="34" charset="0"/>
              </a:rPr>
              <a:t>-- Calcula </a:t>
            </a:r>
            <a:r>
              <a:rPr lang="es-CL" sz="1300" b="1" kern="1200" dirty="0">
                <a:solidFill>
                  <a:schemeClr val="tx1"/>
                </a:solidFill>
                <a:latin typeface="Calibri" panose="020F0502020204030204" pitchFamily="34" charset="0"/>
                <a:ea typeface="+mn-ea"/>
                <a:cs typeface="Calibri" panose="020F0502020204030204" pitchFamily="34" charset="0"/>
              </a:rPr>
              <a:t>bonificación</a:t>
            </a:r>
            <a:r>
              <a:rPr lang="en-US" sz="1300" b="1" kern="1200" dirty="0">
                <a:solidFill>
                  <a:schemeClr val="tx1"/>
                </a:solidFill>
                <a:latin typeface="Calibri" panose="020F0502020204030204" pitchFamily="34" charset="0"/>
                <a:ea typeface="+mn-ea"/>
                <a:cs typeface="Calibri" panose="020F0502020204030204" pitchFamily="34" charset="0"/>
              </a:rPr>
              <a:t> por </a:t>
            </a:r>
            <a:r>
              <a:rPr lang="es-VE" sz="1300" b="1" kern="1200" dirty="0">
                <a:solidFill>
                  <a:schemeClr val="tx1"/>
                </a:solidFill>
                <a:latin typeface="Calibri" panose="020F0502020204030204" pitchFamily="34" charset="0"/>
                <a:ea typeface="+mn-ea"/>
                <a:cs typeface="Calibri" panose="020F0502020204030204" pitchFamily="34" charset="0"/>
              </a:rPr>
              <a:t>años</a:t>
            </a:r>
            <a:r>
              <a:rPr lang="en-US" sz="1300" b="1" kern="1200" dirty="0">
                <a:solidFill>
                  <a:schemeClr val="tx1"/>
                </a:solidFill>
                <a:latin typeface="Calibri" panose="020F0502020204030204" pitchFamily="34" charset="0"/>
                <a:ea typeface="+mn-ea"/>
                <a:cs typeface="Calibri" panose="020F0502020204030204" pitchFamily="34" charset="0"/>
              </a:rPr>
              <a:t> </a:t>
            </a:r>
            <a:r>
              <a:rPr lang="en-US" sz="1300" b="1" kern="1200" dirty="0" err="1">
                <a:solidFill>
                  <a:schemeClr val="tx1"/>
                </a:solidFill>
                <a:latin typeface="Calibri" panose="020F0502020204030204" pitchFamily="34" charset="0"/>
                <a:ea typeface="+mn-ea"/>
                <a:cs typeface="Calibri" panose="020F0502020204030204" pitchFamily="34" charset="0"/>
              </a:rPr>
              <a:t>trabajados</a:t>
            </a:r>
            <a:endParaRPr lang="en-US" sz="1300" b="1" kern="1200" dirty="0">
              <a:solidFill>
                <a:schemeClr val="tx1"/>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rgbClr val="008000"/>
                </a:solidFill>
                <a:latin typeface="Calibri" panose="020F0502020204030204" pitchFamily="34" charset="0"/>
                <a:ea typeface="+mn-ea"/>
                <a:cs typeface="Calibri" panose="020F0502020204030204" pitchFamily="34" charset="0"/>
              </a:rPr>
              <a:t>     IF </a:t>
            </a:r>
            <a:r>
              <a:rPr lang="en-US" sz="1300" b="1" kern="1200" dirty="0" err="1">
                <a:solidFill>
                  <a:srgbClr val="FF0000"/>
                </a:solidFill>
                <a:latin typeface="Calibri" panose="020F0502020204030204" pitchFamily="34" charset="0"/>
                <a:ea typeface="+mn-ea"/>
                <a:cs typeface="Calibri" panose="020F0502020204030204" pitchFamily="34" charset="0"/>
              </a:rPr>
              <a:t>reg_datos_emp.annos_trab</a:t>
            </a:r>
            <a:r>
              <a:rPr lang="en-US" sz="1300" b="1" kern="1200" dirty="0">
                <a:solidFill>
                  <a:srgbClr val="008000"/>
                </a:solidFill>
                <a:latin typeface="Calibri" panose="020F0502020204030204" pitchFamily="34" charset="0"/>
                <a:ea typeface="+mn-ea"/>
                <a:cs typeface="Calibri" panose="020F0502020204030204" pitchFamily="34" charset="0"/>
              </a:rPr>
              <a:t> &gt;=15 THEN</a:t>
            </a:r>
          </a:p>
          <a:p>
            <a:pPr lvl="0" fontAlgn="base">
              <a:spcBef>
                <a:spcPct val="0"/>
              </a:spcBef>
              <a:spcAft>
                <a:spcPct val="0"/>
              </a:spcAft>
              <a:buClrTx/>
              <a:defRPr/>
            </a:pPr>
            <a:r>
              <a:rPr lang="en-US" sz="1300" b="1" kern="1200" dirty="0">
                <a:solidFill>
                  <a:srgbClr val="008000"/>
                </a:solidFill>
                <a:latin typeface="Calibri" panose="020F0502020204030204" pitchFamily="34" charset="0"/>
                <a:ea typeface="+mn-ea"/>
                <a:cs typeface="Calibri" panose="020F0502020204030204" pitchFamily="34" charset="0"/>
              </a:rPr>
              <a:t>       SELECT ROUND(</a:t>
            </a:r>
            <a:r>
              <a:rPr lang="en-US" sz="1300" b="1" kern="1200" dirty="0" err="1">
                <a:solidFill>
                  <a:srgbClr val="008000"/>
                </a:solidFill>
                <a:latin typeface="Calibri" panose="020F0502020204030204" pitchFamily="34" charset="0"/>
                <a:ea typeface="+mn-ea"/>
                <a:cs typeface="Calibri" panose="020F0502020204030204" pitchFamily="34" charset="0"/>
              </a:rPr>
              <a:t>r</a:t>
            </a:r>
            <a:r>
              <a:rPr lang="en-US" sz="1300" b="1" kern="1200" dirty="0" err="1">
                <a:solidFill>
                  <a:srgbClr val="FF0000"/>
                </a:solidFill>
                <a:latin typeface="Calibri" panose="020F0502020204030204" pitchFamily="34" charset="0"/>
                <a:ea typeface="+mn-ea"/>
                <a:cs typeface="Calibri" panose="020F0502020204030204" pitchFamily="34" charset="0"/>
              </a:rPr>
              <a:t>eg_datos_emp.salary</a:t>
            </a:r>
            <a:r>
              <a:rPr lang="en-US" sz="1300" b="1" kern="1200" dirty="0">
                <a:solidFill>
                  <a:srgbClr val="008000"/>
                </a:solidFill>
                <a:latin typeface="Calibri" panose="020F0502020204030204" pitchFamily="34" charset="0"/>
                <a:ea typeface="+mn-ea"/>
                <a:cs typeface="Calibri" panose="020F0502020204030204" pitchFamily="34" charset="0"/>
              </a:rPr>
              <a:t>*(</a:t>
            </a:r>
            <a:r>
              <a:rPr lang="en-US" sz="1300" b="1" kern="1200" dirty="0" err="1">
                <a:solidFill>
                  <a:srgbClr val="008000"/>
                </a:solidFill>
                <a:latin typeface="Calibri" panose="020F0502020204030204" pitchFamily="34" charset="0"/>
                <a:ea typeface="+mn-ea"/>
                <a:cs typeface="Calibri" panose="020F0502020204030204" pitchFamily="34" charset="0"/>
              </a:rPr>
              <a:t>porc_bonif</a:t>
            </a:r>
            <a:r>
              <a:rPr lang="en-US" sz="1300" b="1" kern="1200" dirty="0">
                <a:solidFill>
                  <a:srgbClr val="008000"/>
                </a:solidFill>
                <a:latin typeface="Calibri" panose="020F0502020204030204" pitchFamily="34" charset="0"/>
                <a:ea typeface="+mn-ea"/>
                <a:cs typeface="Calibri" panose="020F0502020204030204" pitchFamily="34" charset="0"/>
              </a:rPr>
              <a:t>/100)) </a:t>
            </a:r>
          </a:p>
          <a:p>
            <a:pPr lvl="0" fontAlgn="base">
              <a:spcBef>
                <a:spcPct val="0"/>
              </a:spcBef>
              <a:spcAft>
                <a:spcPct val="0"/>
              </a:spcAft>
              <a:buClrTx/>
              <a:defRPr/>
            </a:pPr>
            <a:r>
              <a:rPr lang="en-US" sz="1300" b="1" kern="1200" dirty="0">
                <a:solidFill>
                  <a:srgbClr val="008000"/>
                </a:solidFill>
                <a:latin typeface="Calibri" panose="020F0502020204030204" pitchFamily="34" charset="0"/>
                <a:ea typeface="+mn-ea"/>
                <a:cs typeface="Calibri" panose="020F0502020204030204" pitchFamily="34" charset="0"/>
              </a:rPr>
              <a:t>         INTO </a:t>
            </a:r>
            <a:r>
              <a:rPr lang="en-US" sz="1300" b="1" kern="1200" dirty="0" err="1">
                <a:solidFill>
                  <a:srgbClr val="008000"/>
                </a:solidFill>
                <a:latin typeface="Calibri" panose="020F0502020204030204" pitchFamily="34" charset="0"/>
                <a:ea typeface="+mn-ea"/>
                <a:cs typeface="Calibri" panose="020F0502020204030204" pitchFamily="34" charset="0"/>
              </a:rPr>
              <a:t>v_bonif_annos</a:t>
            </a:r>
            <a:endParaRPr lang="en-US" sz="1300" b="1" kern="1200" dirty="0">
              <a:solidFill>
                <a:srgbClr val="008000"/>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rgbClr val="008000"/>
                </a:solidFill>
                <a:latin typeface="Calibri" panose="020F0502020204030204" pitchFamily="34" charset="0"/>
                <a:ea typeface="+mn-ea"/>
                <a:cs typeface="Calibri" panose="020F0502020204030204" pitchFamily="34" charset="0"/>
              </a:rPr>
              <a:t>         FROM </a:t>
            </a:r>
            <a:r>
              <a:rPr lang="en-US" sz="1300" b="1" kern="1200" dirty="0" err="1">
                <a:solidFill>
                  <a:srgbClr val="008000"/>
                </a:solidFill>
                <a:latin typeface="Calibri" panose="020F0502020204030204" pitchFamily="34" charset="0"/>
                <a:ea typeface="+mn-ea"/>
                <a:cs typeface="Calibri" panose="020F0502020204030204" pitchFamily="34" charset="0"/>
              </a:rPr>
              <a:t>tramo_bonif_annos_trab</a:t>
            </a:r>
            <a:endParaRPr lang="en-US" sz="1300" b="1" kern="1200" dirty="0">
              <a:solidFill>
                <a:srgbClr val="008000"/>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rgbClr val="008000"/>
                </a:solidFill>
                <a:latin typeface="Calibri" panose="020F0502020204030204" pitchFamily="34" charset="0"/>
                <a:ea typeface="+mn-ea"/>
                <a:cs typeface="Calibri" panose="020F0502020204030204" pitchFamily="34" charset="0"/>
              </a:rPr>
              <a:t>        WHERE </a:t>
            </a:r>
            <a:r>
              <a:rPr lang="en-US" sz="1300" b="1" kern="1200" dirty="0" err="1">
                <a:solidFill>
                  <a:srgbClr val="FF0000"/>
                </a:solidFill>
                <a:latin typeface="Calibri" panose="020F0502020204030204" pitchFamily="34" charset="0"/>
                <a:ea typeface="+mn-ea"/>
                <a:cs typeface="Calibri" panose="020F0502020204030204" pitchFamily="34" charset="0"/>
              </a:rPr>
              <a:t>reg_datos_emp.annos_trab</a:t>
            </a:r>
            <a:r>
              <a:rPr lang="en-US" sz="1300" b="1" kern="1200" dirty="0">
                <a:solidFill>
                  <a:srgbClr val="008000"/>
                </a:solidFill>
                <a:latin typeface="Calibri" panose="020F0502020204030204" pitchFamily="34" charset="0"/>
                <a:ea typeface="+mn-ea"/>
                <a:cs typeface="Calibri" panose="020F0502020204030204" pitchFamily="34" charset="0"/>
              </a:rPr>
              <a:t> BETWEEN </a:t>
            </a:r>
            <a:r>
              <a:rPr lang="en-US" sz="1300" b="1" kern="1200" dirty="0" err="1">
                <a:solidFill>
                  <a:srgbClr val="008000"/>
                </a:solidFill>
                <a:latin typeface="Calibri" panose="020F0502020204030204" pitchFamily="34" charset="0"/>
                <a:ea typeface="+mn-ea"/>
                <a:cs typeface="Calibri" panose="020F0502020204030204" pitchFamily="34" charset="0"/>
              </a:rPr>
              <a:t>rango_ini</a:t>
            </a:r>
            <a:r>
              <a:rPr lang="en-US" sz="1300" b="1" kern="1200" dirty="0">
                <a:solidFill>
                  <a:srgbClr val="008000"/>
                </a:solidFill>
                <a:latin typeface="Calibri" panose="020F0502020204030204" pitchFamily="34" charset="0"/>
                <a:ea typeface="+mn-ea"/>
                <a:cs typeface="Calibri" panose="020F0502020204030204" pitchFamily="34" charset="0"/>
              </a:rPr>
              <a:t> AND </a:t>
            </a:r>
            <a:r>
              <a:rPr lang="en-US" sz="1300" b="1" kern="1200" dirty="0" err="1">
                <a:solidFill>
                  <a:srgbClr val="008000"/>
                </a:solidFill>
                <a:latin typeface="Calibri" panose="020F0502020204030204" pitchFamily="34" charset="0"/>
                <a:ea typeface="+mn-ea"/>
                <a:cs typeface="Calibri" panose="020F0502020204030204" pitchFamily="34" charset="0"/>
              </a:rPr>
              <a:t>rango_fin</a:t>
            </a:r>
            <a:r>
              <a:rPr lang="en-US" sz="1300" b="1" kern="1200" dirty="0">
                <a:solidFill>
                  <a:srgbClr val="008000"/>
                </a:solidFill>
                <a:latin typeface="Calibri" panose="020F0502020204030204" pitchFamily="34" charset="0"/>
                <a:ea typeface="+mn-ea"/>
                <a:cs typeface="Calibri" panose="020F0502020204030204" pitchFamily="34" charset="0"/>
              </a:rPr>
              <a:t>;</a:t>
            </a:r>
          </a:p>
          <a:p>
            <a:pPr lvl="0" fontAlgn="base">
              <a:spcBef>
                <a:spcPct val="0"/>
              </a:spcBef>
              <a:spcAft>
                <a:spcPct val="0"/>
              </a:spcAft>
              <a:buClrTx/>
              <a:defRPr/>
            </a:pPr>
            <a:r>
              <a:rPr lang="en-US" sz="1300" b="1" kern="1200" dirty="0">
                <a:solidFill>
                  <a:srgbClr val="008000"/>
                </a:solidFill>
                <a:latin typeface="Calibri" panose="020F0502020204030204" pitchFamily="34" charset="0"/>
                <a:ea typeface="+mn-ea"/>
                <a:cs typeface="Calibri" panose="020F0502020204030204" pitchFamily="34" charset="0"/>
              </a:rPr>
              <a:t>    END IF;</a:t>
            </a:r>
          </a:p>
          <a:p>
            <a:pPr lvl="0" fontAlgn="base">
              <a:spcBef>
                <a:spcPct val="0"/>
              </a:spcBef>
              <a:spcAft>
                <a:spcPct val="0"/>
              </a:spcAft>
              <a:buClrTx/>
              <a:defRPr/>
            </a:pPr>
            <a:r>
              <a:rPr lang="en-US" sz="1300" b="1" kern="1200" dirty="0">
                <a:solidFill>
                  <a:schemeClr val="tx1"/>
                </a:solidFill>
                <a:latin typeface="Calibri" panose="020F0502020204030204" pitchFamily="34" charset="0"/>
                <a:cs typeface="Calibri" panose="020F0502020204030204" pitchFamily="34" charset="0"/>
              </a:rPr>
              <a:t>-- </a:t>
            </a:r>
            <a:r>
              <a:rPr lang="en-US" sz="1300" b="1" kern="1200" dirty="0" err="1">
                <a:solidFill>
                  <a:schemeClr val="tx1"/>
                </a:solidFill>
                <a:latin typeface="Calibri" panose="020F0502020204030204" pitchFamily="34" charset="0"/>
                <a:cs typeface="Calibri" panose="020F0502020204030204" pitchFamily="34" charset="0"/>
              </a:rPr>
              <a:t>salario</a:t>
            </a:r>
            <a:r>
              <a:rPr lang="en-US" sz="1300" b="1" kern="1200" dirty="0">
                <a:solidFill>
                  <a:schemeClr val="tx1"/>
                </a:solidFill>
                <a:latin typeface="Calibri" panose="020F0502020204030204" pitchFamily="34" charset="0"/>
                <a:cs typeface="Calibri" panose="020F0502020204030204" pitchFamily="34" charset="0"/>
              </a:rPr>
              <a:t> a </a:t>
            </a:r>
            <a:r>
              <a:rPr lang="en-US" sz="1300" b="1" kern="1200" dirty="0" err="1">
                <a:solidFill>
                  <a:schemeClr val="tx1"/>
                </a:solidFill>
                <a:latin typeface="Calibri" panose="020F0502020204030204" pitchFamily="34" charset="0"/>
                <a:cs typeface="Calibri" panose="020F0502020204030204" pitchFamily="34" charset="0"/>
              </a:rPr>
              <a:t>actualizar</a:t>
            </a:r>
            <a:r>
              <a:rPr lang="en-US" sz="1300" b="1" kern="1200" dirty="0">
                <a:solidFill>
                  <a:schemeClr val="tx1"/>
                </a:solidFill>
                <a:latin typeface="Calibri" panose="020F0502020204030204" pitchFamily="34" charset="0"/>
                <a:cs typeface="Calibri" panose="020F0502020204030204" pitchFamily="34" charset="0"/>
              </a:rPr>
              <a:t> </a:t>
            </a:r>
            <a:r>
              <a:rPr lang="en-US" sz="1300" b="1" kern="1200" dirty="0" err="1">
                <a:solidFill>
                  <a:schemeClr val="tx1"/>
                </a:solidFill>
                <a:latin typeface="Calibri" panose="020F0502020204030204" pitchFamily="34" charset="0"/>
                <a:cs typeface="Calibri" panose="020F0502020204030204" pitchFamily="34" charset="0"/>
              </a:rPr>
              <a:t>será</a:t>
            </a:r>
            <a:r>
              <a:rPr lang="en-US" sz="1300" b="1" kern="1200" dirty="0">
                <a:solidFill>
                  <a:schemeClr val="tx1"/>
                </a:solidFill>
                <a:latin typeface="Calibri" panose="020F0502020204030204" pitchFamily="34" charset="0"/>
                <a:cs typeface="Calibri" panose="020F0502020204030204" pitchFamily="34" charset="0"/>
              </a:rPr>
              <a:t> el </a:t>
            </a:r>
            <a:r>
              <a:rPr lang="en-US" sz="1300" b="1" kern="1200" dirty="0" err="1">
                <a:solidFill>
                  <a:schemeClr val="tx1"/>
                </a:solidFill>
                <a:latin typeface="Calibri" panose="020F0502020204030204" pitchFamily="34" charset="0"/>
                <a:cs typeface="Calibri" panose="020F0502020204030204" pitchFamily="34" charset="0"/>
              </a:rPr>
              <a:t>salario</a:t>
            </a:r>
            <a:r>
              <a:rPr lang="en-US" sz="1300" b="1" kern="1200" dirty="0">
                <a:solidFill>
                  <a:schemeClr val="tx1"/>
                </a:solidFill>
                <a:latin typeface="Calibri" panose="020F0502020204030204" pitchFamily="34" charset="0"/>
                <a:cs typeface="Calibri" panose="020F0502020204030204" pitchFamily="34" charset="0"/>
              </a:rPr>
              <a:t> actual más </a:t>
            </a:r>
            <a:r>
              <a:rPr lang="en-US" sz="1300" b="1" kern="1200" dirty="0" err="1">
                <a:solidFill>
                  <a:schemeClr val="tx1"/>
                </a:solidFill>
                <a:latin typeface="Calibri" panose="020F0502020204030204" pitchFamily="34" charset="0"/>
                <a:cs typeface="Calibri" panose="020F0502020204030204" pitchFamily="34" charset="0"/>
              </a:rPr>
              <a:t>bonificación</a:t>
            </a:r>
            <a:r>
              <a:rPr lang="en-US" sz="1300" b="1" kern="1200" dirty="0">
                <a:solidFill>
                  <a:schemeClr val="tx1"/>
                </a:solidFill>
                <a:latin typeface="Calibri" panose="020F0502020204030204" pitchFamily="34" charset="0"/>
                <a:cs typeface="Calibri" panose="020F0502020204030204" pitchFamily="34" charset="0"/>
              </a:rPr>
              <a:t> por </a:t>
            </a:r>
            <a:r>
              <a:rPr lang="en-US" sz="1300" b="1" kern="1200" dirty="0" err="1">
                <a:solidFill>
                  <a:schemeClr val="tx1"/>
                </a:solidFill>
                <a:latin typeface="Calibri" panose="020F0502020204030204" pitchFamily="34" charset="0"/>
                <a:cs typeface="Calibri" panose="020F0502020204030204" pitchFamily="34" charset="0"/>
              </a:rPr>
              <a:t>años</a:t>
            </a:r>
            <a:endParaRPr lang="en-US" sz="1300" b="1" kern="1200" dirty="0">
              <a:solidFill>
                <a:schemeClr val="tx1"/>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rgbClr val="C00000"/>
                </a:solidFill>
                <a:latin typeface="Calibri" panose="020F0502020204030204" pitchFamily="34" charset="0"/>
                <a:ea typeface="+mn-ea"/>
                <a:cs typeface="Calibri" panose="020F0502020204030204" pitchFamily="34" charset="0"/>
              </a:rPr>
              <a:t>   </a:t>
            </a:r>
            <a:r>
              <a:rPr lang="en-US" sz="1300" b="1" kern="1200" dirty="0">
                <a:solidFill>
                  <a:schemeClr val="tx1"/>
                </a:solidFill>
                <a:latin typeface="Calibri" panose="020F0502020204030204" pitchFamily="34" charset="0"/>
                <a:ea typeface="+mn-ea"/>
                <a:cs typeface="Calibri" panose="020F0502020204030204" pitchFamily="34" charset="0"/>
              </a:rPr>
              <a:t> </a:t>
            </a:r>
            <a:r>
              <a:rPr lang="en-US" sz="1300" b="1" kern="1200" dirty="0" err="1">
                <a:solidFill>
                  <a:schemeClr val="tx1"/>
                </a:solidFill>
                <a:latin typeface="Calibri" panose="020F0502020204030204" pitchFamily="34" charset="0"/>
                <a:ea typeface="+mn-ea"/>
                <a:cs typeface="Calibri" panose="020F0502020204030204" pitchFamily="34" charset="0"/>
              </a:rPr>
              <a:t>v_sal_act</a:t>
            </a:r>
            <a:r>
              <a:rPr lang="en-US" sz="1300" b="1" kern="1200" dirty="0">
                <a:solidFill>
                  <a:schemeClr val="tx1"/>
                </a:solidFill>
                <a:latin typeface="Calibri" panose="020F0502020204030204" pitchFamily="34" charset="0"/>
                <a:ea typeface="+mn-ea"/>
                <a:cs typeface="Calibri" panose="020F0502020204030204" pitchFamily="34" charset="0"/>
              </a:rPr>
              <a:t>:=</a:t>
            </a:r>
            <a:r>
              <a:rPr lang="en-US" sz="1300" b="1" kern="1200" dirty="0" err="1">
                <a:solidFill>
                  <a:srgbClr val="FF0000"/>
                </a:solidFill>
                <a:latin typeface="Calibri" panose="020F0502020204030204" pitchFamily="34" charset="0"/>
                <a:ea typeface="+mn-ea"/>
                <a:cs typeface="Calibri" panose="020F0502020204030204" pitchFamily="34" charset="0"/>
              </a:rPr>
              <a:t>reg_datos_emp.salary</a:t>
            </a:r>
            <a:r>
              <a:rPr lang="en-US" sz="1300" b="1" kern="1200" dirty="0" err="1">
                <a:solidFill>
                  <a:schemeClr val="tx1"/>
                </a:solidFill>
                <a:latin typeface="Calibri" panose="020F0502020204030204" pitchFamily="34" charset="0"/>
                <a:ea typeface="+mn-ea"/>
                <a:cs typeface="Calibri" panose="020F0502020204030204" pitchFamily="34" charset="0"/>
              </a:rPr>
              <a:t>+v_bonif_annos</a:t>
            </a:r>
            <a:r>
              <a:rPr lang="en-US" sz="1300" b="1" kern="1200" dirty="0">
                <a:solidFill>
                  <a:schemeClr val="tx1"/>
                </a:solidFill>
                <a:latin typeface="Calibri" panose="020F0502020204030204" pitchFamily="34" charset="0"/>
                <a:ea typeface="+mn-ea"/>
                <a:cs typeface="Calibri" panose="020F0502020204030204" pitchFamily="34" charset="0"/>
              </a:rPr>
              <a:t>;  </a:t>
            </a:r>
          </a:p>
          <a:p>
            <a:pPr lvl="0" fontAlgn="base">
              <a:spcBef>
                <a:spcPct val="0"/>
              </a:spcBef>
              <a:spcAft>
                <a:spcPct val="0"/>
              </a:spcAft>
              <a:buClrTx/>
              <a:defRPr/>
            </a:pPr>
            <a:r>
              <a:rPr lang="en-US" sz="1300" b="1" kern="1200" dirty="0">
                <a:solidFill>
                  <a:srgbClr val="C00000"/>
                </a:solidFill>
                <a:latin typeface="Calibri" panose="020F0502020204030204" pitchFamily="34" charset="0"/>
                <a:ea typeface="+mn-ea"/>
                <a:cs typeface="Calibri" panose="020F0502020204030204" pitchFamily="34" charset="0"/>
              </a:rPr>
              <a:t>   </a:t>
            </a:r>
            <a:r>
              <a:rPr lang="en-US" sz="1300" b="1" kern="1200" dirty="0">
                <a:solidFill>
                  <a:schemeClr val="tx1"/>
                </a:solidFill>
                <a:latin typeface="Calibri" panose="020F0502020204030204" pitchFamily="34" charset="0"/>
                <a:ea typeface="+mn-ea"/>
                <a:cs typeface="Calibri" panose="020F0502020204030204" pitchFamily="34" charset="0"/>
              </a:rPr>
              <a:t> -- Calcula </a:t>
            </a:r>
            <a:r>
              <a:rPr lang="en-US" sz="1300" b="1" kern="1200" dirty="0" err="1">
                <a:solidFill>
                  <a:schemeClr val="tx1"/>
                </a:solidFill>
                <a:latin typeface="Calibri" panose="020F0502020204030204" pitchFamily="34" charset="0"/>
                <a:ea typeface="+mn-ea"/>
                <a:cs typeface="Calibri" panose="020F0502020204030204" pitchFamily="34" charset="0"/>
              </a:rPr>
              <a:t>bonificación</a:t>
            </a:r>
            <a:r>
              <a:rPr lang="en-US" sz="1300" b="1" kern="1200" dirty="0">
                <a:solidFill>
                  <a:schemeClr val="tx1"/>
                </a:solidFill>
                <a:latin typeface="Calibri" panose="020F0502020204030204" pitchFamily="34" charset="0"/>
                <a:ea typeface="+mn-ea"/>
                <a:cs typeface="Calibri" panose="020F0502020204030204" pitchFamily="34" charset="0"/>
              </a:rPr>
              <a:t> extra por la ciudad </a:t>
            </a:r>
            <a:r>
              <a:rPr lang="en-US" sz="1300" b="1" kern="1200" dirty="0" err="1">
                <a:solidFill>
                  <a:schemeClr val="tx1"/>
                </a:solidFill>
                <a:latin typeface="Calibri" panose="020F0502020204030204" pitchFamily="34" charset="0"/>
                <a:ea typeface="+mn-ea"/>
                <a:cs typeface="Calibri" panose="020F0502020204030204" pitchFamily="34" charset="0"/>
              </a:rPr>
              <a:t>en</a:t>
            </a:r>
            <a:r>
              <a:rPr lang="en-US" sz="1300" b="1" kern="1200" dirty="0">
                <a:solidFill>
                  <a:schemeClr val="tx1"/>
                </a:solidFill>
                <a:latin typeface="Calibri" panose="020F0502020204030204" pitchFamily="34" charset="0"/>
                <a:ea typeface="+mn-ea"/>
                <a:cs typeface="Calibri" panose="020F0502020204030204" pitchFamily="34" charset="0"/>
              </a:rPr>
              <a:t> que </a:t>
            </a:r>
            <a:r>
              <a:rPr lang="en-US" sz="1300" b="1" kern="1200" dirty="0" err="1">
                <a:solidFill>
                  <a:schemeClr val="tx1"/>
                </a:solidFill>
                <a:latin typeface="Calibri" panose="020F0502020204030204" pitchFamily="34" charset="0"/>
                <a:ea typeface="+mn-ea"/>
                <a:cs typeface="Calibri" panose="020F0502020204030204" pitchFamily="34" charset="0"/>
              </a:rPr>
              <a:t>trabaja</a:t>
            </a:r>
            <a:r>
              <a:rPr lang="en-US" sz="1300" b="1" kern="1200" dirty="0">
                <a:solidFill>
                  <a:schemeClr val="tx1"/>
                </a:solidFill>
                <a:latin typeface="Calibri" panose="020F0502020204030204" pitchFamily="34" charset="0"/>
                <a:ea typeface="+mn-ea"/>
                <a:cs typeface="Calibri" panose="020F0502020204030204" pitchFamily="34" charset="0"/>
              </a:rPr>
              <a:t>  y se le </a:t>
            </a:r>
            <a:r>
              <a:rPr lang="en-US" sz="1300" b="1" kern="1200" dirty="0" err="1">
                <a:solidFill>
                  <a:schemeClr val="tx1"/>
                </a:solidFill>
                <a:latin typeface="Calibri" panose="020F0502020204030204" pitchFamily="34" charset="0"/>
                <a:ea typeface="+mn-ea"/>
                <a:cs typeface="Calibri" panose="020F0502020204030204" pitchFamily="34" charset="0"/>
              </a:rPr>
              <a:t>suma</a:t>
            </a:r>
            <a:r>
              <a:rPr lang="en-US" sz="1300" b="1" kern="1200" dirty="0">
                <a:solidFill>
                  <a:schemeClr val="tx1"/>
                </a:solidFill>
                <a:latin typeface="Calibri" panose="020F0502020204030204" pitchFamily="34" charset="0"/>
                <a:ea typeface="+mn-ea"/>
                <a:cs typeface="Calibri" panose="020F0502020204030204" pitchFamily="34" charset="0"/>
              </a:rPr>
              <a:t> al </a:t>
            </a:r>
            <a:r>
              <a:rPr lang="en-US" sz="1300" b="1" kern="1200" dirty="0" err="1">
                <a:solidFill>
                  <a:schemeClr val="tx1"/>
                </a:solidFill>
                <a:latin typeface="Calibri" panose="020F0502020204030204" pitchFamily="34" charset="0"/>
                <a:ea typeface="+mn-ea"/>
                <a:cs typeface="Calibri" panose="020F0502020204030204" pitchFamily="34" charset="0"/>
              </a:rPr>
              <a:t>salario</a:t>
            </a:r>
            <a:r>
              <a:rPr lang="en-US" sz="1300" b="1" kern="1200" dirty="0">
                <a:solidFill>
                  <a:schemeClr val="tx1"/>
                </a:solidFill>
                <a:latin typeface="Calibri" panose="020F0502020204030204" pitchFamily="34" charset="0"/>
                <a:ea typeface="+mn-ea"/>
                <a:cs typeface="Calibri" panose="020F0502020204030204" pitchFamily="34" charset="0"/>
              </a:rPr>
              <a:t> a </a:t>
            </a:r>
            <a:r>
              <a:rPr lang="en-US" sz="1300" b="1" kern="1200" dirty="0" err="1">
                <a:solidFill>
                  <a:schemeClr val="tx1"/>
                </a:solidFill>
                <a:latin typeface="Calibri" panose="020F0502020204030204" pitchFamily="34" charset="0"/>
                <a:ea typeface="+mn-ea"/>
                <a:cs typeface="Calibri" panose="020F0502020204030204" pitchFamily="34" charset="0"/>
              </a:rPr>
              <a:t>actualizar</a:t>
            </a:r>
            <a:endParaRPr lang="en-US" sz="1300" b="1" kern="1200" dirty="0">
              <a:solidFill>
                <a:schemeClr val="tx1"/>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rgbClr val="C00000"/>
                </a:solidFill>
                <a:latin typeface="Calibri" panose="020F0502020204030204" pitchFamily="34" charset="0"/>
                <a:ea typeface="+mn-ea"/>
                <a:cs typeface="Calibri" panose="020F0502020204030204" pitchFamily="34" charset="0"/>
              </a:rPr>
              <a:t>   </a:t>
            </a:r>
            <a:r>
              <a:rPr lang="en-US" sz="1300" b="1" kern="1200" dirty="0">
                <a:solidFill>
                  <a:srgbClr val="0000DE"/>
                </a:solidFill>
                <a:latin typeface="Calibri" panose="020F0502020204030204" pitchFamily="34" charset="0"/>
                <a:ea typeface="+mn-ea"/>
                <a:cs typeface="Calibri" panose="020F0502020204030204" pitchFamily="34" charset="0"/>
              </a:rPr>
              <a:t>IF </a:t>
            </a:r>
            <a:r>
              <a:rPr lang="en-US" sz="1300" b="1" kern="1200" dirty="0" err="1">
                <a:solidFill>
                  <a:srgbClr val="FF0000"/>
                </a:solidFill>
                <a:latin typeface="Calibri" panose="020F0502020204030204" pitchFamily="34" charset="0"/>
                <a:ea typeface="+mn-ea"/>
                <a:cs typeface="Calibri" panose="020F0502020204030204" pitchFamily="34" charset="0"/>
              </a:rPr>
              <a:t>reg_datos_emp.ciudad</a:t>
            </a:r>
            <a:r>
              <a:rPr lang="en-US" sz="1300" b="1" kern="1200" dirty="0">
                <a:solidFill>
                  <a:srgbClr val="0000DE"/>
                </a:solidFill>
                <a:latin typeface="Calibri" panose="020F0502020204030204" pitchFamily="34" charset="0"/>
                <a:ea typeface="+mn-ea"/>
                <a:cs typeface="Calibri" panose="020F0502020204030204" pitchFamily="34" charset="0"/>
              </a:rPr>
              <a:t> ='Toronto' THEN</a:t>
            </a:r>
          </a:p>
          <a:p>
            <a:pPr lvl="0" fontAlgn="base">
              <a:spcBef>
                <a:spcPct val="0"/>
              </a:spcBef>
              <a:spcAft>
                <a:spcPct val="0"/>
              </a:spcAft>
              <a:buClrTx/>
              <a:defRPr/>
            </a:pPr>
            <a:r>
              <a:rPr lang="en-US" sz="1300" b="1" kern="1200" dirty="0">
                <a:solidFill>
                  <a:srgbClr val="0000DE"/>
                </a:solidFill>
                <a:latin typeface="Calibri" panose="020F0502020204030204" pitchFamily="34" charset="0"/>
                <a:ea typeface="+mn-ea"/>
                <a:cs typeface="Calibri" panose="020F0502020204030204" pitchFamily="34" charset="0"/>
              </a:rPr>
              <a:t>       </a:t>
            </a:r>
            <a:r>
              <a:rPr lang="en-US" sz="1300" b="1" kern="1200" dirty="0" err="1">
                <a:solidFill>
                  <a:srgbClr val="0000DE"/>
                </a:solidFill>
                <a:latin typeface="Calibri" panose="020F0502020204030204" pitchFamily="34" charset="0"/>
                <a:ea typeface="+mn-ea"/>
                <a:cs typeface="Calibri" panose="020F0502020204030204" pitchFamily="34" charset="0"/>
              </a:rPr>
              <a:t>v_sal_act</a:t>
            </a:r>
            <a:r>
              <a:rPr lang="en-US" sz="1300" b="1" kern="1200" dirty="0">
                <a:solidFill>
                  <a:srgbClr val="0000DE"/>
                </a:solidFill>
                <a:latin typeface="Calibri" panose="020F0502020204030204" pitchFamily="34" charset="0"/>
                <a:ea typeface="+mn-ea"/>
                <a:cs typeface="Calibri" panose="020F0502020204030204" pitchFamily="34" charset="0"/>
              </a:rPr>
              <a:t>:= </a:t>
            </a:r>
            <a:r>
              <a:rPr lang="en-US" sz="1300" b="1" kern="1200" dirty="0" err="1">
                <a:solidFill>
                  <a:srgbClr val="0000DE"/>
                </a:solidFill>
                <a:latin typeface="Calibri" panose="020F0502020204030204" pitchFamily="34" charset="0"/>
                <a:ea typeface="+mn-ea"/>
                <a:cs typeface="Calibri" panose="020F0502020204030204" pitchFamily="34" charset="0"/>
              </a:rPr>
              <a:t>v_sal_act</a:t>
            </a:r>
            <a:r>
              <a:rPr lang="en-US" sz="1300" b="1" kern="1200" dirty="0">
                <a:solidFill>
                  <a:srgbClr val="0000DE"/>
                </a:solidFill>
                <a:latin typeface="Calibri" panose="020F0502020204030204" pitchFamily="34" charset="0"/>
                <a:ea typeface="+mn-ea"/>
                <a:cs typeface="Calibri" panose="020F0502020204030204" pitchFamily="34" charset="0"/>
              </a:rPr>
              <a:t> + ROUND(</a:t>
            </a:r>
            <a:r>
              <a:rPr lang="en-US" sz="1300" b="1" kern="1200" dirty="0" err="1">
                <a:solidFill>
                  <a:srgbClr val="FF0000"/>
                </a:solidFill>
                <a:latin typeface="Calibri" panose="020F0502020204030204" pitchFamily="34" charset="0"/>
                <a:ea typeface="+mn-ea"/>
                <a:cs typeface="Calibri" panose="020F0502020204030204" pitchFamily="34" charset="0"/>
              </a:rPr>
              <a:t>reg_datos_emp.salary</a:t>
            </a:r>
            <a:r>
              <a:rPr lang="en-US" sz="1300" b="1" kern="1200" dirty="0">
                <a:solidFill>
                  <a:srgbClr val="0000DE"/>
                </a:solidFill>
                <a:latin typeface="Calibri" panose="020F0502020204030204" pitchFamily="34" charset="0"/>
                <a:ea typeface="+mn-ea"/>
                <a:cs typeface="Calibri" panose="020F0502020204030204" pitchFamily="34" charset="0"/>
              </a:rPr>
              <a:t>*</a:t>
            </a:r>
            <a:r>
              <a:rPr lang="en-US" sz="1300" b="1" kern="1200" dirty="0" err="1">
                <a:solidFill>
                  <a:srgbClr val="0000DE"/>
                </a:solidFill>
                <a:latin typeface="Calibri" panose="020F0502020204030204" pitchFamily="34" charset="0"/>
                <a:ea typeface="+mn-ea"/>
                <a:cs typeface="Calibri" panose="020F0502020204030204" pitchFamily="34" charset="0"/>
              </a:rPr>
              <a:t>varray_porc_aum</a:t>
            </a:r>
            <a:r>
              <a:rPr lang="en-US" sz="1300" b="1" kern="1200" dirty="0">
                <a:solidFill>
                  <a:srgbClr val="0000DE"/>
                </a:solidFill>
                <a:latin typeface="Calibri" panose="020F0502020204030204" pitchFamily="34" charset="0"/>
                <a:ea typeface="+mn-ea"/>
                <a:cs typeface="Calibri" panose="020F0502020204030204" pitchFamily="34" charset="0"/>
              </a:rPr>
              <a:t>(1)); </a:t>
            </a:r>
          </a:p>
          <a:p>
            <a:pPr lvl="0" fontAlgn="base">
              <a:spcBef>
                <a:spcPct val="0"/>
              </a:spcBef>
              <a:spcAft>
                <a:spcPct val="0"/>
              </a:spcAft>
              <a:buClrTx/>
              <a:defRPr/>
            </a:pPr>
            <a:r>
              <a:rPr lang="en-US" sz="1300" b="1" kern="1200" dirty="0">
                <a:solidFill>
                  <a:srgbClr val="0000DE"/>
                </a:solidFill>
                <a:latin typeface="Calibri" panose="020F0502020204030204" pitchFamily="34" charset="0"/>
                <a:ea typeface="+mn-ea"/>
                <a:cs typeface="Calibri" panose="020F0502020204030204" pitchFamily="34" charset="0"/>
              </a:rPr>
              <a:t>    ELSIF </a:t>
            </a:r>
            <a:r>
              <a:rPr lang="en-US" sz="1300" b="1" kern="1200" dirty="0" err="1">
                <a:solidFill>
                  <a:srgbClr val="FF0000"/>
                </a:solidFill>
                <a:latin typeface="Calibri" panose="020F0502020204030204" pitchFamily="34" charset="0"/>
                <a:ea typeface="+mn-ea"/>
                <a:cs typeface="Calibri" panose="020F0502020204030204" pitchFamily="34" charset="0"/>
              </a:rPr>
              <a:t>reg_datos_emp.ciudad</a:t>
            </a:r>
            <a:r>
              <a:rPr lang="en-US" sz="1300" b="1" kern="1200" dirty="0">
                <a:solidFill>
                  <a:srgbClr val="FF0000"/>
                </a:solidFill>
                <a:latin typeface="Calibri" panose="020F0502020204030204" pitchFamily="34" charset="0"/>
                <a:ea typeface="+mn-ea"/>
                <a:cs typeface="Calibri" panose="020F0502020204030204" pitchFamily="34" charset="0"/>
              </a:rPr>
              <a:t>=</a:t>
            </a:r>
            <a:r>
              <a:rPr lang="en-US" sz="1300" b="1" kern="1200" dirty="0">
                <a:solidFill>
                  <a:srgbClr val="0000DE"/>
                </a:solidFill>
                <a:latin typeface="Calibri" panose="020F0502020204030204" pitchFamily="34" charset="0"/>
                <a:ea typeface="+mn-ea"/>
                <a:cs typeface="Calibri" panose="020F0502020204030204" pitchFamily="34" charset="0"/>
              </a:rPr>
              <a:t>'London' THEN </a:t>
            </a:r>
          </a:p>
          <a:p>
            <a:pPr lvl="0" fontAlgn="base">
              <a:spcBef>
                <a:spcPct val="0"/>
              </a:spcBef>
              <a:spcAft>
                <a:spcPct val="0"/>
              </a:spcAft>
              <a:buClrTx/>
              <a:defRPr/>
            </a:pPr>
            <a:r>
              <a:rPr lang="en-US" sz="1300" b="1" kern="1200" dirty="0">
                <a:solidFill>
                  <a:srgbClr val="0000DE"/>
                </a:solidFill>
                <a:latin typeface="Calibri" panose="020F0502020204030204" pitchFamily="34" charset="0"/>
                <a:ea typeface="+mn-ea"/>
                <a:cs typeface="Calibri" panose="020F0502020204030204" pitchFamily="34" charset="0"/>
              </a:rPr>
              <a:t>       </a:t>
            </a:r>
            <a:r>
              <a:rPr lang="en-US" sz="1300" b="1" kern="1200" dirty="0" err="1">
                <a:solidFill>
                  <a:srgbClr val="0000DE"/>
                </a:solidFill>
                <a:latin typeface="Calibri" panose="020F0502020204030204" pitchFamily="34" charset="0"/>
                <a:ea typeface="+mn-ea"/>
                <a:cs typeface="Calibri" panose="020F0502020204030204" pitchFamily="34" charset="0"/>
              </a:rPr>
              <a:t>v_sal_act</a:t>
            </a:r>
            <a:r>
              <a:rPr lang="en-US" sz="1300" b="1" kern="1200" dirty="0">
                <a:solidFill>
                  <a:srgbClr val="0000DE"/>
                </a:solidFill>
                <a:latin typeface="Calibri" panose="020F0502020204030204" pitchFamily="34" charset="0"/>
                <a:ea typeface="+mn-ea"/>
                <a:cs typeface="Calibri" panose="020F0502020204030204" pitchFamily="34" charset="0"/>
              </a:rPr>
              <a:t>:= </a:t>
            </a:r>
            <a:r>
              <a:rPr lang="en-US" sz="1300" b="1" kern="1200" dirty="0" err="1">
                <a:solidFill>
                  <a:srgbClr val="0000DE"/>
                </a:solidFill>
                <a:latin typeface="Calibri" panose="020F0502020204030204" pitchFamily="34" charset="0"/>
                <a:ea typeface="+mn-ea"/>
                <a:cs typeface="Calibri" panose="020F0502020204030204" pitchFamily="34" charset="0"/>
              </a:rPr>
              <a:t>v_sal_act</a:t>
            </a:r>
            <a:r>
              <a:rPr lang="en-US" sz="1300" b="1" kern="1200" dirty="0">
                <a:solidFill>
                  <a:srgbClr val="0000DE"/>
                </a:solidFill>
                <a:latin typeface="Calibri" panose="020F0502020204030204" pitchFamily="34" charset="0"/>
                <a:ea typeface="+mn-ea"/>
                <a:cs typeface="Calibri" panose="020F0502020204030204" pitchFamily="34" charset="0"/>
              </a:rPr>
              <a:t> + ROUND(</a:t>
            </a:r>
            <a:r>
              <a:rPr lang="en-US" sz="1300" b="1" kern="1200" dirty="0" err="1">
                <a:solidFill>
                  <a:srgbClr val="FF0000"/>
                </a:solidFill>
                <a:latin typeface="Calibri" panose="020F0502020204030204" pitchFamily="34" charset="0"/>
                <a:ea typeface="+mn-ea"/>
                <a:cs typeface="Calibri" panose="020F0502020204030204" pitchFamily="34" charset="0"/>
              </a:rPr>
              <a:t>reg_datos_emp.salary</a:t>
            </a:r>
            <a:r>
              <a:rPr lang="en-US" sz="1300" b="1" kern="1200" dirty="0">
                <a:solidFill>
                  <a:srgbClr val="0000DE"/>
                </a:solidFill>
                <a:latin typeface="Calibri" panose="020F0502020204030204" pitchFamily="34" charset="0"/>
                <a:ea typeface="+mn-ea"/>
                <a:cs typeface="Calibri" panose="020F0502020204030204" pitchFamily="34" charset="0"/>
              </a:rPr>
              <a:t>*</a:t>
            </a:r>
            <a:r>
              <a:rPr lang="en-US" sz="1300" b="1" kern="1200" dirty="0" err="1">
                <a:solidFill>
                  <a:srgbClr val="0000DE"/>
                </a:solidFill>
                <a:latin typeface="Calibri" panose="020F0502020204030204" pitchFamily="34" charset="0"/>
                <a:ea typeface="+mn-ea"/>
                <a:cs typeface="Calibri" panose="020F0502020204030204" pitchFamily="34" charset="0"/>
              </a:rPr>
              <a:t>varray_porc_aum</a:t>
            </a:r>
            <a:r>
              <a:rPr lang="en-US" sz="1300" b="1" kern="1200" dirty="0">
                <a:solidFill>
                  <a:srgbClr val="0000DE"/>
                </a:solidFill>
                <a:latin typeface="Calibri" panose="020F0502020204030204" pitchFamily="34" charset="0"/>
                <a:ea typeface="+mn-ea"/>
                <a:cs typeface="Calibri" panose="020F0502020204030204" pitchFamily="34" charset="0"/>
              </a:rPr>
              <a:t>(2));</a:t>
            </a:r>
          </a:p>
          <a:p>
            <a:pPr lvl="0" fontAlgn="base">
              <a:spcBef>
                <a:spcPct val="0"/>
              </a:spcBef>
              <a:spcAft>
                <a:spcPct val="0"/>
              </a:spcAft>
              <a:buClrTx/>
              <a:defRPr/>
            </a:pPr>
            <a:r>
              <a:rPr lang="en-US" sz="1300" b="1" kern="1200" dirty="0">
                <a:solidFill>
                  <a:srgbClr val="0000DE"/>
                </a:solidFill>
                <a:latin typeface="Calibri" panose="020F0502020204030204" pitchFamily="34" charset="0"/>
                <a:ea typeface="+mn-ea"/>
                <a:cs typeface="Calibri" panose="020F0502020204030204" pitchFamily="34" charset="0"/>
              </a:rPr>
              <a:t>    END IF;</a:t>
            </a:r>
          </a:p>
          <a:p>
            <a:pPr lvl="0" fontAlgn="base">
              <a:spcBef>
                <a:spcPct val="0"/>
              </a:spcBef>
              <a:spcAft>
                <a:spcPct val="0"/>
              </a:spcAft>
              <a:buClrTx/>
              <a:defRPr/>
            </a:pPr>
            <a:r>
              <a:rPr lang="en-US" sz="1300" b="1" kern="1200" dirty="0">
                <a:solidFill>
                  <a:srgbClr val="C00000"/>
                </a:solidFill>
                <a:latin typeface="Calibri" panose="020F0502020204030204" pitchFamily="34" charset="0"/>
                <a:ea typeface="+mn-ea"/>
                <a:cs typeface="Calibri" panose="020F0502020204030204" pitchFamily="34" charset="0"/>
              </a:rPr>
              <a:t>    </a:t>
            </a:r>
            <a:r>
              <a:rPr lang="en-US" sz="1300" b="1" kern="1200" dirty="0">
                <a:solidFill>
                  <a:srgbClr val="660066"/>
                </a:solidFill>
                <a:latin typeface="Calibri" panose="020F0502020204030204" pitchFamily="34" charset="0"/>
                <a:ea typeface="+mn-ea"/>
                <a:cs typeface="Calibri" panose="020F0502020204030204" pitchFamily="34" charset="0"/>
              </a:rPr>
              <a:t>IF </a:t>
            </a:r>
            <a:r>
              <a:rPr lang="en-US" sz="1300" b="1" kern="1200" dirty="0" err="1">
                <a:solidFill>
                  <a:srgbClr val="660066"/>
                </a:solidFill>
                <a:latin typeface="Calibri" panose="020F0502020204030204" pitchFamily="34" charset="0"/>
                <a:ea typeface="+mn-ea"/>
                <a:cs typeface="Calibri" panose="020F0502020204030204" pitchFamily="34" charset="0"/>
              </a:rPr>
              <a:t>v_sal_act</a:t>
            </a:r>
            <a:r>
              <a:rPr lang="en-US" sz="1300" b="1" kern="1200" dirty="0">
                <a:solidFill>
                  <a:srgbClr val="660066"/>
                </a:solidFill>
                <a:latin typeface="Calibri" panose="020F0502020204030204" pitchFamily="34" charset="0"/>
                <a:ea typeface="+mn-ea"/>
                <a:cs typeface="Calibri" panose="020F0502020204030204" pitchFamily="34" charset="0"/>
              </a:rPr>
              <a:t> &gt; 0 THEN -- Se </a:t>
            </a:r>
            <a:r>
              <a:rPr lang="en-US" sz="1300" b="1" kern="1200" dirty="0" err="1">
                <a:solidFill>
                  <a:srgbClr val="660066"/>
                </a:solidFill>
                <a:latin typeface="Calibri" panose="020F0502020204030204" pitchFamily="34" charset="0"/>
                <a:ea typeface="+mn-ea"/>
                <a:cs typeface="Calibri" panose="020F0502020204030204" pitchFamily="34" charset="0"/>
              </a:rPr>
              <a:t>actualiza</a:t>
            </a:r>
            <a:r>
              <a:rPr lang="en-US" sz="1300" b="1" kern="1200" dirty="0">
                <a:solidFill>
                  <a:srgbClr val="660066"/>
                </a:solidFill>
                <a:latin typeface="Calibri" panose="020F0502020204030204" pitchFamily="34" charset="0"/>
                <a:ea typeface="+mn-ea"/>
                <a:cs typeface="Calibri" panose="020F0502020204030204" pitchFamily="34" charset="0"/>
              </a:rPr>
              <a:t> si es que </a:t>
            </a:r>
            <a:r>
              <a:rPr lang="en-US" sz="1300" b="1" kern="1200" dirty="0" err="1">
                <a:solidFill>
                  <a:srgbClr val="660066"/>
                </a:solidFill>
                <a:latin typeface="Calibri" panose="020F0502020204030204" pitchFamily="34" charset="0"/>
                <a:ea typeface="+mn-ea"/>
                <a:cs typeface="Calibri" panose="020F0502020204030204" pitchFamily="34" charset="0"/>
              </a:rPr>
              <a:t>hubo</a:t>
            </a:r>
            <a:r>
              <a:rPr lang="en-US" sz="1300" b="1" kern="1200" dirty="0">
                <a:solidFill>
                  <a:srgbClr val="660066"/>
                </a:solidFill>
                <a:latin typeface="Calibri" panose="020F0502020204030204" pitchFamily="34" charset="0"/>
                <a:ea typeface="+mn-ea"/>
                <a:cs typeface="Calibri" panose="020F0502020204030204" pitchFamily="34" charset="0"/>
              </a:rPr>
              <a:t> </a:t>
            </a:r>
            <a:r>
              <a:rPr lang="en-US" sz="1300" b="1" kern="1200" dirty="0" err="1">
                <a:solidFill>
                  <a:srgbClr val="660066"/>
                </a:solidFill>
                <a:latin typeface="Calibri" panose="020F0502020204030204" pitchFamily="34" charset="0"/>
                <a:ea typeface="+mn-ea"/>
                <a:cs typeface="Calibri" panose="020F0502020204030204" pitchFamily="34" charset="0"/>
              </a:rPr>
              <a:t>algún</a:t>
            </a:r>
            <a:r>
              <a:rPr lang="en-US" sz="1300" b="1" kern="1200" dirty="0">
                <a:solidFill>
                  <a:srgbClr val="660066"/>
                </a:solidFill>
                <a:latin typeface="Calibri" panose="020F0502020204030204" pitchFamily="34" charset="0"/>
                <a:ea typeface="+mn-ea"/>
                <a:cs typeface="Calibri" panose="020F0502020204030204" pitchFamily="34" charset="0"/>
              </a:rPr>
              <a:t> </a:t>
            </a:r>
            <a:r>
              <a:rPr lang="en-US" sz="1300" b="1" kern="1200" dirty="0" err="1">
                <a:solidFill>
                  <a:srgbClr val="660066"/>
                </a:solidFill>
                <a:latin typeface="Calibri" panose="020F0502020204030204" pitchFamily="34" charset="0"/>
                <a:ea typeface="+mn-ea"/>
                <a:cs typeface="Calibri" panose="020F0502020204030204" pitchFamily="34" charset="0"/>
              </a:rPr>
              <a:t>cambio</a:t>
            </a:r>
            <a:r>
              <a:rPr lang="en-US" sz="1300" b="1" kern="1200" dirty="0">
                <a:solidFill>
                  <a:srgbClr val="660066"/>
                </a:solidFill>
                <a:latin typeface="Calibri" panose="020F0502020204030204" pitchFamily="34" charset="0"/>
                <a:ea typeface="+mn-ea"/>
                <a:cs typeface="Calibri" panose="020F0502020204030204" pitchFamily="34" charset="0"/>
              </a:rPr>
              <a:t> </a:t>
            </a:r>
            <a:r>
              <a:rPr lang="en-US" sz="1300" b="1" kern="1200" dirty="0" err="1">
                <a:solidFill>
                  <a:srgbClr val="660066"/>
                </a:solidFill>
                <a:latin typeface="Calibri" panose="020F0502020204030204" pitchFamily="34" charset="0"/>
                <a:ea typeface="+mn-ea"/>
                <a:cs typeface="Calibri" panose="020F0502020204030204" pitchFamily="34" charset="0"/>
              </a:rPr>
              <a:t>en</a:t>
            </a:r>
            <a:r>
              <a:rPr lang="en-US" sz="1300" b="1" kern="1200" dirty="0">
                <a:solidFill>
                  <a:srgbClr val="660066"/>
                </a:solidFill>
                <a:latin typeface="Calibri" panose="020F0502020204030204" pitchFamily="34" charset="0"/>
                <a:ea typeface="+mn-ea"/>
                <a:cs typeface="Calibri" panose="020F0502020204030204" pitchFamily="34" charset="0"/>
              </a:rPr>
              <a:t> el </a:t>
            </a:r>
            <a:r>
              <a:rPr lang="en-US" sz="1300" b="1" kern="1200" dirty="0" err="1">
                <a:solidFill>
                  <a:srgbClr val="660066"/>
                </a:solidFill>
                <a:latin typeface="Calibri" panose="020F0502020204030204" pitchFamily="34" charset="0"/>
                <a:ea typeface="+mn-ea"/>
                <a:cs typeface="Calibri" panose="020F0502020204030204" pitchFamily="34" charset="0"/>
              </a:rPr>
              <a:t>salario</a:t>
            </a:r>
            <a:endParaRPr lang="en-US" sz="1300" b="1" kern="1200" dirty="0">
              <a:solidFill>
                <a:srgbClr val="660066"/>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rgbClr val="660066"/>
                </a:solidFill>
                <a:latin typeface="Calibri" panose="020F0502020204030204" pitchFamily="34" charset="0"/>
                <a:ea typeface="+mn-ea"/>
                <a:cs typeface="Calibri" panose="020F0502020204030204" pitchFamily="34" charset="0"/>
              </a:rPr>
              <a:t>       UPDATE </a:t>
            </a:r>
            <a:r>
              <a:rPr lang="en-US" sz="1300" b="1" kern="1200" dirty="0" err="1">
                <a:solidFill>
                  <a:srgbClr val="660066"/>
                </a:solidFill>
                <a:latin typeface="Calibri" panose="020F0502020204030204" pitchFamily="34" charset="0"/>
                <a:ea typeface="+mn-ea"/>
                <a:cs typeface="Calibri" panose="020F0502020204030204" pitchFamily="34" charset="0"/>
              </a:rPr>
              <a:t>empleados</a:t>
            </a:r>
            <a:endParaRPr lang="en-US" sz="1300" b="1" kern="1200" dirty="0">
              <a:solidFill>
                <a:srgbClr val="660066"/>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rgbClr val="660066"/>
                </a:solidFill>
                <a:latin typeface="Calibri" panose="020F0502020204030204" pitchFamily="34" charset="0"/>
                <a:ea typeface="+mn-ea"/>
                <a:cs typeface="Calibri" panose="020F0502020204030204" pitchFamily="34" charset="0"/>
              </a:rPr>
              <a:t>          SET salary=</a:t>
            </a:r>
            <a:r>
              <a:rPr lang="en-US" sz="1300" b="1" kern="1200" dirty="0" err="1">
                <a:solidFill>
                  <a:srgbClr val="660066"/>
                </a:solidFill>
                <a:latin typeface="Calibri" panose="020F0502020204030204" pitchFamily="34" charset="0"/>
                <a:ea typeface="+mn-ea"/>
                <a:cs typeface="Calibri" panose="020F0502020204030204" pitchFamily="34" charset="0"/>
              </a:rPr>
              <a:t>v_sal_act</a:t>
            </a:r>
            <a:endParaRPr lang="en-US" sz="1300" b="1" kern="1200" dirty="0">
              <a:solidFill>
                <a:srgbClr val="660066"/>
              </a:solidFill>
              <a:latin typeface="Calibri" panose="020F0502020204030204" pitchFamily="34" charset="0"/>
              <a:ea typeface="+mn-ea"/>
              <a:cs typeface="Calibri" panose="020F0502020204030204" pitchFamily="34" charset="0"/>
            </a:endParaRPr>
          </a:p>
          <a:p>
            <a:pPr lvl="0" fontAlgn="base">
              <a:spcBef>
                <a:spcPct val="0"/>
              </a:spcBef>
              <a:spcAft>
                <a:spcPct val="0"/>
              </a:spcAft>
              <a:buClrTx/>
              <a:defRPr/>
            </a:pPr>
            <a:r>
              <a:rPr lang="en-US" sz="1300" b="1" kern="1200" dirty="0">
                <a:solidFill>
                  <a:srgbClr val="660066"/>
                </a:solidFill>
                <a:latin typeface="Calibri" panose="020F0502020204030204" pitchFamily="34" charset="0"/>
                <a:ea typeface="+mn-ea"/>
                <a:cs typeface="Calibri" panose="020F0502020204030204" pitchFamily="34" charset="0"/>
              </a:rPr>
              <a:t>        WHERE </a:t>
            </a:r>
            <a:r>
              <a:rPr lang="en-US" sz="1300" b="1" kern="1200" dirty="0" err="1">
                <a:solidFill>
                  <a:srgbClr val="660066"/>
                </a:solidFill>
                <a:latin typeface="Calibri" panose="020F0502020204030204" pitchFamily="34" charset="0"/>
                <a:ea typeface="+mn-ea"/>
                <a:cs typeface="Calibri" panose="020F0502020204030204" pitchFamily="34" charset="0"/>
              </a:rPr>
              <a:t>employee_id</a:t>
            </a:r>
            <a:r>
              <a:rPr lang="en-US" sz="1300" b="1" kern="1200" dirty="0">
                <a:solidFill>
                  <a:srgbClr val="660066"/>
                </a:solidFill>
                <a:latin typeface="Calibri" panose="020F0502020204030204" pitchFamily="34" charset="0"/>
                <a:ea typeface="+mn-ea"/>
                <a:cs typeface="Calibri" panose="020F0502020204030204" pitchFamily="34" charset="0"/>
              </a:rPr>
              <a:t>=</a:t>
            </a:r>
            <a:r>
              <a:rPr lang="en-US" sz="1300" b="1" kern="1200" dirty="0" err="1">
                <a:solidFill>
                  <a:srgbClr val="FF0000"/>
                </a:solidFill>
                <a:latin typeface="Calibri" panose="020F0502020204030204" pitchFamily="34" charset="0"/>
                <a:ea typeface="+mn-ea"/>
                <a:cs typeface="Calibri" panose="020F0502020204030204" pitchFamily="34" charset="0"/>
              </a:rPr>
              <a:t>reg_datos_emp.employee_id</a:t>
            </a:r>
            <a:r>
              <a:rPr lang="en-US" sz="1300" b="1" kern="1200" dirty="0">
                <a:solidFill>
                  <a:srgbClr val="660066"/>
                </a:solidFill>
                <a:latin typeface="Calibri" panose="020F0502020204030204" pitchFamily="34" charset="0"/>
                <a:ea typeface="+mn-ea"/>
                <a:cs typeface="Calibri" panose="020F0502020204030204" pitchFamily="34" charset="0"/>
              </a:rPr>
              <a:t>;</a:t>
            </a:r>
          </a:p>
          <a:p>
            <a:pPr lvl="0" fontAlgn="base">
              <a:spcBef>
                <a:spcPct val="0"/>
              </a:spcBef>
              <a:spcAft>
                <a:spcPct val="0"/>
              </a:spcAft>
              <a:buClrTx/>
              <a:defRPr/>
            </a:pPr>
            <a:r>
              <a:rPr lang="en-US" sz="1300" b="1" kern="1200" dirty="0">
                <a:solidFill>
                  <a:srgbClr val="660066"/>
                </a:solidFill>
                <a:latin typeface="Calibri" panose="020F0502020204030204" pitchFamily="34" charset="0"/>
                <a:ea typeface="+mn-ea"/>
                <a:cs typeface="Calibri" panose="020F0502020204030204" pitchFamily="34" charset="0"/>
              </a:rPr>
              <a:t>    END IF;</a:t>
            </a:r>
          </a:p>
          <a:p>
            <a:pPr lvl="0" fontAlgn="base">
              <a:spcBef>
                <a:spcPct val="0"/>
              </a:spcBef>
              <a:spcAft>
                <a:spcPct val="0"/>
              </a:spcAft>
              <a:buClrTx/>
              <a:defRPr/>
            </a:pPr>
            <a:r>
              <a:rPr lang="en-US" sz="1300" b="1" kern="1200" dirty="0">
                <a:solidFill>
                  <a:srgbClr val="C00000"/>
                </a:solidFill>
                <a:latin typeface="Calibri" panose="020F0502020204030204" pitchFamily="34" charset="0"/>
                <a:ea typeface="+mn-ea"/>
                <a:cs typeface="Calibri" panose="020F0502020204030204" pitchFamily="34" charset="0"/>
              </a:rPr>
              <a:t> END LOOP;</a:t>
            </a:r>
          </a:p>
          <a:p>
            <a:pPr lvl="0" fontAlgn="base">
              <a:spcBef>
                <a:spcPct val="0"/>
              </a:spcBef>
              <a:spcAft>
                <a:spcPct val="0"/>
              </a:spcAft>
              <a:buClrTx/>
              <a:defRPr/>
            </a:pPr>
            <a:r>
              <a:rPr lang="en-US" sz="1300" b="1" kern="1200" dirty="0">
                <a:solidFill>
                  <a:schemeClr val="tx1"/>
                </a:solidFill>
                <a:latin typeface="Calibri" panose="020F0502020204030204" pitchFamily="34" charset="0"/>
                <a:ea typeface="+mn-ea"/>
                <a:cs typeface="Calibri" panose="020F0502020204030204" pitchFamily="34" charset="0"/>
              </a:rPr>
              <a:t>COMMIT;</a:t>
            </a:r>
          </a:p>
          <a:p>
            <a:pPr lvl="0" fontAlgn="base">
              <a:spcBef>
                <a:spcPct val="0"/>
              </a:spcBef>
              <a:spcAft>
                <a:spcPct val="0"/>
              </a:spcAft>
              <a:buClrTx/>
              <a:defRPr/>
            </a:pPr>
            <a:r>
              <a:rPr lang="en-US" sz="1300" b="1" kern="1200" dirty="0">
                <a:solidFill>
                  <a:schemeClr val="tx1"/>
                </a:solidFill>
                <a:latin typeface="Calibri" panose="020F0502020204030204" pitchFamily="34" charset="0"/>
                <a:ea typeface="+mn-ea"/>
                <a:cs typeface="Calibri" panose="020F0502020204030204" pitchFamily="34" charset="0"/>
              </a:rPr>
              <a:t>END</a:t>
            </a:r>
            <a:r>
              <a:rPr lang="en-US" sz="1300" b="1" kern="1200" dirty="0">
                <a:solidFill>
                  <a:srgbClr val="C00000"/>
                </a:solidFill>
                <a:latin typeface="Calibri" panose="020F0502020204030204" pitchFamily="34" charset="0"/>
                <a:ea typeface="+mn-ea"/>
                <a:cs typeface="Calibri" panose="020F0502020204030204" pitchFamily="34" charset="0"/>
              </a:rPr>
              <a:t>; </a:t>
            </a:r>
          </a:p>
        </p:txBody>
      </p:sp>
    </p:spTree>
    <p:extLst>
      <p:ext uri="{BB962C8B-B14F-4D97-AF65-F5344CB8AC3E}">
        <p14:creationId xmlns:p14="http://schemas.microsoft.com/office/powerpoint/2010/main" val="38245258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71DCFFB2-9AD1-704E-96BD-9E25D01600D1}"/>
              </a:ext>
            </a:extLst>
          </p:cNvPr>
          <p:cNvSpPr>
            <a:spLocks noGrp="1"/>
          </p:cNvSpPr>
          <p:nvPr>
            <p:ph type="sldNum" idx="4294967295"/>
          </p:nvPr>
        </p:nvSpPr>
        <p:spPr>
          <a:xfrm>
            <a:off x="6915150" y="6356351"/>
            <a:ext cx="2057400" cy="365100"/>
          </a:xfrm>
        </p:spPr>
        <p:txBody>
          <a:bodyPr/>
          <a:lstStyle/>
          <a:p>
            <a:fld id="{00000000-1234-1234-1234-123412341234}" type="slidenum">
              <a:rPr lang="en-US" smtClean="0"/>
              <a:pPr/>
              <a:t>18</a:t>
            </a:fld>
            <a:endParaRPr lang="en-US"/>
          </a:p>
        </p:txBody>
      </p:sp>
      <p:sp>
        <p:nvSpPr>
          <p:cNvPr id="2" name="Título 1">
            <a:extLst>
              <a:ext uri="{FF2B5EF4-FFF2-40B4-BE49-F238E27FC236}">
                <a16:creationId xmlns:a16="http://schemas.microsoft.com/office/drawing/2014/main" id="{9750BC02-FE4E-1148-8346-BA2C94ECC781}"/>
              </a:ext>
            </a:extLst>
          </p:cNvPr>
          <p:cNvSpPr>
            <a:spLocks noGrp="1"/>
          </p:cNvSpPr>
          <p:nvPr>
            <p:ph type="title"/>
          </p:nvPr>
        </p:nvSpPr>
        <p:spPr/>
        <p:txBody>
          <a:bodyPr/>
          <a:lstStyle/>
          <a:p>
            <a:r>
              <a:rPr lang="es-ES_tradnl" b="1" dirty="0"/>
              <a:t>Resumen de la Clase</a:t>
            </a:r>
          </a:p>
        </p:txBody>
      </p:sp>
      <p:sp>
        <p:nvSpPr>
          <p:cNvPr id="6" name="Marcador de texto 8">
            <a:extLst>
              <a:ext uri="{FF2B5EF4-FFF2-40B4-BE49-F238E27FC236}">
                <a16:creationId xmlns:a16="http://schemas.microsoft.com/office/drawing/2014/main" id="{C0A58EEC-AE91-4A1D-A092-4DC34F040D5C}"/>
              </a:ext>
            </a:extLst>
          </p:cNvPr>
          <p:cNvSpPr>
            <a:spLocks noGrp="1"/>
          </p:cNvSpPr>
          <p:nvPr>
            <p:ph type="body" sz="quarter" idx="11"/>
          </p:nvPr>
        </p:nvSpPr>
        <p:spPr>
          <a:xfrm>
            <a:off x="560387" y="1228725"/>
            <a:ext cx="8023225" cy="4486275"/>
          </a:xfrm>
        </p:spPr>
        <p:txBody>
          <a:bodyPr>
            <a:noAutofit/>
          </a:bodyPr>
          <a:lstStyle/>
          <a:p>
            <a:pPr marL="393700" indent="-342900" algn="just">
              <a:buFont typeface="Arial" panose="020B0604020202020204" pitchFamily="34" charset="0"/>
              <a:buChar char="•"/>
            </a:pPr>
            <a:r>
              <a:rPr lang="es-CL" sz="2200" dirty="0"/>
              <a:t>Se explicó cómo usar los Atributo %ISOPEN, %NOTFOUND, %FOUND y </a:t>
            </a:r>
            <a:r>
              <a:rPr lang="en-US" sz="2400" kern="1200" dirty="0"/>
              <a:t> %ROWCOUNT </a:t>
            </a:r>
            <a:r>
              <a:rPr lang="es-MX" sz="2200" dirty="0"/>
              <a:t>para obtener información del estado de un Cursor Explícito.</a:t>
            </a:r>
            <a:endParaRPr lang="es-CL" sz="2200" dirty="0"/>
          </a:p>
          <a:p>
            <a:pPr marL="393700" indent="-342900" algn="just">
              <a:buFont typeface="Arial" panose="020B0604020202020204" pitchFamily="34" charset="0"/>
              <a:buChar char="•"/>
            </a:pPr>
            <a:r>
              <a:rPr lang="es-CL" sz="2200" dirty="0"/>
              <a:t>Se explicó cómo procesar las filas de un Cursor Explícito usando la estructura de iteración LOOP Simple.</a:t>
            </a:r>
          </a:p>
          <a:p>
            <a:pPr marL="393700" indent="-342900" algn="just">
              <a:buFont typeface="Arial" panose="020B0604020202020204" pitchFamily="34" charset="0"/>
              <a:buChar char="•"/>
            </a:pPr>
            <a:r>
              <a:rPr lang="es-CL" sz="2200" dirty="0"/>
              <a:t>Se explicó cómo procesar todas filas de un Cursor Explícito usando la estructura de iteración WHILE LOOP.</a:t>
            </a:r>
          </a:p>
          <a:p>
            <a:pPr marL="393700" indent="-342900" algn="just">
              <a:buFont typeface="Arial" panose="020B0604020202020204" pitchFamily="34" charset="0"/>
              <a:buChar char="•"/>
            </a:pPr>
            <a:r>
              <a:rPr lang="es-CL" sz="2200" dirty="0"/>
              <a:t>Se explicó cómo </a:t>
            </a:r>
            <a:r>
              <a:rPr lang="es-CL" sz="2200"/>
              <a:t>procesar las </a:t>
            </a:r>
            <a:r>
              <a:rPr lang="es-CL" sz="2200" dirty="0"/>
              <a:t>filas de un Cursor Explícito usando la estructura de iteración FOR LOOP.</a:t>
            </a:r>
          </a:p>
        </p:txBody>
      </p:sp>
    </p:spTree>
    <p:extLst>
      <p:ext uri="{BB962C8B-B14F-4D97-AF65-F5344CB8AC3E}">
        <p14:creationId xmlns:p14="http://schemas.microsoft.com/office/powerpoint/2010/main" val="5406755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a 6">
            <a:extLst>
              <a:ext uri="{FF2B5EF4-FFF2-40B4-BE49-F238E27FC236}">
                <a16:creationId xmlns:a16="http://schemas.microsoft.com/office/drawing/2014/main" id="{FB9E9EC4-1442-454F-96A7-8DBD75B3E084}"/>
              </a:ext>
            </a:extLst>
          </p:cNvPr>
          <p:cNvGraphicFramePr>
            <a:graphicFrameLocks noGrp="1"/>
          </p:cNvGraphicFramePr>
          <p:nvPr>
            <p:extLst>
              <p:ext uri="{D42A27DB-BD31-4B8C-83A1-F6EECF244321}">
                <p14:modId xmlns:p14="http://schemas.microsoft.com/office/powerpoint/2010/main" val="884241681"/>
              </p:ext>
            </p:extLst>
          </p:nvPr>
        </p:nvGraphicFramePr>
        <p:xfrm>
          <a:off x="428622" y="1668467"/>
          <a:ext cx="8315325" cy="3390450"/>
        </p:xfrm>
        <a:graphic>
          <a:graphicData uri="http://schemas.openxmlformats.org/drawingml/2006/table">
            <a:tbl>
              <a:tblPr firstRow="1" bandRow="1">
                <a:tableStyleId>{073A0DAA-6AF3-43AB-8588-CEC1D06C72B9}</a:tableStyleId>
              </a:tblPr>
              <a:tblGrid>
                <a:gridCol w="1477670">
                  <a:extLst>
                    <a:ext uri="{9D8B030D-6E8A-4147-A177-3AD203B41FA5}">
                      <a16:colId xmlns:a16="http://schemas.microsoft.com/office/drawing/2014/main" val="447460705"/>
                    </a:ext>
                  </a:extLst>
                </a:gridCol>
                <a:gridCol w="2908593">
                  <a:extLst>
                    <a:ext uri="{9D8B030D-6E8A-4147-A177-3AD203B41FA5}">
                      <a16:colId xmlns:a16="http://schemas.microsoft.com/office/drawing/2014/main" val="745656918"/>
                    </a:ext>
                  </a:extLst>
                </a:gridCol>
                <a:gridCol w="3929062">
                  <a:extLst>
                    <a:ext uri="{9D8B030D-6E8A-4147-A177-3AD203B41FA5}">
                      <a16:colId xmlns:a16="http://schemas.microsoft.com/office/drawing/2014/main" val="4006272735"/>
                    </a:ext>
                  </a:extLst>
                </a:gridCol>
              </a:tblGrid>
              <a:tr h="1205362">
                <a:tc>
                  <a:txBody>
                    <a:bodyPr/>
                    <a:lstStyle/>
                    <a:p>
                      <a:pPr algn="ctr"/>
                      <a:r>
                        <a:rPr kumimoji="0" lang="es-ES_tradnl" sz="1800" b="1" i="0" u="none" strike="noStrike" kern="0" cap="none" spc="0" normalizeH="0" baseline="0" noProof="0" dirty="0">
                          <a:ln>
                            <a:noFill/>
                          </a:ln>
                          <a:solidFill>
                            <a:srgbClr val="FFFFFF"/>
                          </a:solidFill>
                          <a:effectLst/>
                          <a:uLnTx/>
                          <a:uFillTx/>
                          <a:latin typeface="Calibri" panose="020F0502020204030204" pitchFamily="34" charset="0"/>
                          <a:ea typeface="Roboto" panose="02000000000000000000" pitchFamily="2" charset="0"/>
                          <a:cs typeface="Calibri" panose="020F0502020204030204" pitchFamily="34" charset="0"/>
                          <a:sym typeface="Arial"/>
                        </a:rPr>
                        <a:t>Experiencia</a:t>
                      </a:r>
                      <a:endParaRPr lang="es-CL" dirty="0"/>
                    </a:p>
                  </a:txBody>
                  <a:tcPr anchor="ctr"/>
                </a:tc>
                <a:tc>
                  <a:txBody>
                    <a:bodyPr/>
                    <a:lstStyle/>
                    <a:p>
                      <a:pPr algn="ctr"/>
                      <a:r>
                        <a:rPr kumimoji="0" lang="es-ES_tradnl" sz="1800" b="1" i="0" u="none" strike="noStrike" kern="0" cap="none" spc="0" normalizeH="0" baseline="0" noProof="0" dirty="0">
                          <a:ln>
                            <a:noFill/>
                          </a:ln>
                          <a:solidFill>
                            <a:srgbClr val="FFFFFF"/>
                          </a:solidFill>
                          <a:effectLst/>
                          <a:uLnTx/>
                          <a:uFillTx/>
                          <a:latin typeface="Calibri" panose="020F0502020204030204" pitchFamily="34" charset="0"/>
                          <a:ea typeface="Roboto" panose="02000000000000000000" pitchFamily="2" charset="0"/>
                          <a:cs typeface="Calibri" panose="020F0502020204030204" pitchFamily="34" charset="0"/>
                          <a:sym typeface="Arial"/>
                        </a:rPr>
                        <a:t>Nombre</a:t>
                      </a:r>
                      <a:endParaRPr lang="es-CL" dirty="0"/>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CL" sz="1800" b="1" i="0" u="none" strike="noStrike" kern="0" cap="none" spc="0" normalizeH="0" baseline="0" noProof="0" dirty="0">
                          <a:ln>
                            <a:noFill/>
                          </a:ln>
                          <a:solidFill>
                            <a:srgbClr val="FFFFFF"/>
                          </a:solidFill>
                          <a:effectLst/>
                          <a:uLnTx/>
                          <a:uFillTx/>
                          <a:latin typeface="Calibri" panose="020F0502020204030204" pitchFamily="34" charset="0"/>
                          <a:ea typeface="Roboto" panose="02000000000000000000" pitchFamily="2" charset="0"/>
                          <a:cs typeface="Calibri" panose="020F0502020204030204" pitchFamily="34" charset="0"/>
                          <a:sym typeface="Arial"/>
                        </a:rPr>
                        <a:t>Unidad de Competencia Especialidad – Nivel de la Competencia de Empleabilidad</a:t>
                      </a:r>
                      <a:endParaRPr lang="es-CL" dirty="0"/>
                    </a:p>
                  </a:txBody>
                  <a:tcPr anchor="ctr"/>
                </a:tc>
                <a:extLst>
                  <a:ext uri="{0D108BD9-81ED-4DB2-BD59-A6C34878D82A}">
                    <a16:rowId xmlns:a16="http://schemas.microsoft.com/office/drawing/2014/main" val="1379131601"/>
                  </a:ext>
                </a:extLst>
              </a:tr>
              <a:tr h="722048">
                <a:tc rowSpan="2">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_tradnl" sz="1800" b="0" i="0" u="none" strike="noStrike" kern="0" cap="none" spc="0" normalizeH="0" baseline="0" noProof="0" dirty="0">
                          <a:ln>
                            <a:noFill/>
                          </a:ln>
                          <a:solidFill>
                            <a:srgbClr val="172740"/>
                          </a:solidFill>
                          <a:effectLst/>
                          <a:uLnTx/>
                          <a:uFillTx/>
                          <a:latin typeface="Calibri" panose="020F0502020204030204" pitchFamily="34" charset="0"/>
                          <a:ea typeface="Roboto" panose="02000000000000000000" pitchFamily="2" charset="0"/>
                          <a:cs typeface="Calibri" panose="020F0502020204030204" pitchFamily="34" charset="0"/>
                          <a:sym typeface="Arial"/>
                        </a:rPr>
                        <a:t>Nº 2</a:t>
                      </a:r>
                    </a:p>
                    <a:p>
                      <a:endParaRPr lang="es-CL" dirty="0"/>
                    </a:p>
                  </a:txBody>
                  <a:tcPr anchor="ctr"/>
                </a:tc>
                <a:tc rowSpan="2">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s-MX" sz="1800" b="0" i="0" u="none" strike="noStrike" kern="0" cap="none" spc="0" normalizeH="0" baseline="0" noProof="0" dirty="0">
                          <a:ln>
                            <a:noFill/>
                          </a:ln>
                          <a:solidFill>
                            <a:srgbClr val="172740"/>
                          </a:solidFill>
                          <a:effectLst/>
                          <a:uLnTx/>
                          <a:uFillTx/>
                          <a:latin typeface="Calibri" panose="020F0502020204030204" pitchFamily="34" charset="0"/>
                          <a:ea typeface="Roboto" panose="02000000000000000000" pitchFamily="2" charset="0"/>
                          <a:cs typeface="Calibri" panose="020F0502020204030204" pitchFamily="34" charset="0"/>
                          <a:sym typeface="Arial"/>
                        </a:rPr>
                        <a:t>Construyendo Bloques Anónimos PL/SQL Complejos</a:t>
                      </a:r>
                      <a:endParaRPr lang="es-CL" dirty="0"/>
                    </a:p>
                  </a:txBody>
                  <a:tcPr anchor="ct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s-MX" sz="1800" b="0" i="0" u="none" strike="noStrike" kern="0" cap="none" spc="0" normalizeH="0" baseline="0" noProof="0" dirty="0">
                          <a:ln>
                            <a:noFill/>
                          </a:ln>
                          <a:solidFill>
                            <a:srgbClr val="172740"/>
                          </a:solidFill>
                          <a:effectLst/>
                          <a:uLnTx/>
                          <a:uFillTx/>
                          <a:latin typeface="Calibri" panose="020F0502020204030204" pitchFamily="34" charset="0"/>
                          <a:ea typeface="+mn-ea"/>
                          <a:cs typeface="Calibri" panose="020F0502020204030204" pitchFamily="34" charset="0"/>
                          <a:sym typeface="Arial"/>
                        </a:rPr>
                        <a:t>Desarrolla operaciones sobre la base de datos para efectuar procesamiento de datos utilizando el lenguaje asociado de acuerdo a los requerimientos de información.</a:t>
                      </a:r>
                      <a:endParaRPr lang="es-CL" dirty="0"/>
                    </a:p>
                  </a:txBody>
                  <a:tcPr anchor="ctr"/>
                </a:tc>
                <a:extLst>
                  <a:ext uri="{0D108BD9-81ED-4DB2-BD59-A6C34878D82A}">
                    <a16:rowId xmlns:a16="http://schemas.microsoft.com/office/drawing/2014/main" val="3941631869"/>
                  </a:ext>
                </a:extLst>
              </a:tr>
              <a:tr h="722048">
                <a:tc vMerge="1">
                  <a:txBody>
                    <a:bodyPr/>
                    <a:lstStyle/>
                    <a:p>
                      <a:endParaRPr lang="es-CL" dirty="0"/>
                    </a:p>
                  </a:txBody>
                  <a:tcPr anchor="ctr"/>
                </a:tc>
                <a:tc vMerge="1">
                  <a:txBody>
                    <a:bodyPr/>
                    <a:lstStyle/>
                    <a:p>
                      <a:endParaRPr lang="es-CL" dirty="0"/>
                    </a:p>
                  </a:txBody>
                  <a:tcPr anchor="ct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s-MX" sz="1800" dirty="0">
                          <a:effectLst/>
                          <a:latin typeface="Calibri" panose="020F0502020204030204" pitchFamily="34" charset="0"/>
                          <a:ea typeface="Calibri" panose="020F0502020204030204" pitchFamily="34" charset="0"/>
                        </a:rPr>
                        <a:t>Resolución de Problemas (N1)</a:t>
                      </a:r>
                      <a:endParaRPr lang="es-CL" sz="1800" dirty="0"/>
                    </a:p>
                  </a:txBody>
                  <a:tcPr anchor="ctr"/>
                </a:tc>
                <a:extLst>
                  <a:ext uri="{0D108BD9-81ED-4DB2-BD59-A6C34878D82A}">
                    <a16:rowId xmlns:a16="http://schemas.microsoft.com/office/drawing/2014/main" val="2871679439"/>
                  </a:ext>
                </a:extLst>
              </a:tr>
            </a:tbl>
          </a:graphicData>
        </a:graphic>
      </p:graphicFrame>
      <p:sp>
        <p:nvSpPr>
          <p:cNvPr id="11" name="Título 1">
            <a:extLst>
              <a:ext uri="{FF2B5EF4-FFF2-40B4-BE49-F238E27FC236}">
                <a16:creationId xmlns:a16="http://schemas.microsoft.com/office/drawing/2014/main" id="{7573328E-BCD9-4056-AEDD-0C97FCE1A1DC}"/>
              </a:ext>
            </a:extLst>
          </p:cNvPr>
          <p:cNvSpPr>
            <a:spLocks noGrp="1"/>
          </p:cNvSpPr>
          <p:nvPr>
            <p:ph type="title"/>
          </p:nvPr>
        </p:nvSpPr>
        <p:spPr>
          <a:xfrm>
            <a:off x="1606532" y="212725"/>
            <a:ext cx="4594244" cy="813000"/>
          </a:xfrm>
        </p:spPr>
        <p:txBody>
          <a:bodyPr/>
          <a:lstStyle/>
          <a:p>
            <a:r>
              <a:rPr lang="es-ES_tradnl" b="1" dirty="0"/>
              <a:t>Experiencia de Aprendizaje</a:t>
            </a:r>
            <a:br>
              <a:rPr lang="es-ES_tradnl" b="1" dirty="0"/>
            </a:br>
            <a:r>
              <a:rPr lang="es-ES_tradnl" b="1" dirty="0"/>
              <a:t>y Competencia Asociada</a:t>
            </a:r>
          </a:p>
        </p:txBody>
      </p:sp>
    </p:spTree>
    <p:extLst>
      <p:ext uri="{BB962C8B-B14F-4D97-AF65-F5344CB8AC3E}">
        <p14:creationId xmlns:p14="http://schemas.microsoft.com/office/powerpoint/2010/main" val="1643370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71DCFFB2-9AD1-704E-96BD-9E25D01600D1}"/>
              </a:ext>
            </a:extLst>
          </p:cNvPr>
          <p:cNvSpPr>
            <a:spLocks noGrp="1"/>
          </p:cNvSpPr>
          <p:nvPr>
            <p:ph type="sldNum" idx="4294967295"/>
          </p:nvPr>
        </p:nvSpPr>
        <p:spPr>
          <a:xfrm>
            <a:off x="6915150" y="6356351"/>
            <a:ext cx="2057400" cy="365100"/>
          </a:xfrm>
        </p:spPr>
        <p:txBody>
          <a:bodyPr/>
          <a:lstStyle/>
          <a:p>
            <a:fld id="{00000000-1234-1234-1234-123412341234}" type="slidenum">
              <a:rPr lang="en-US" smtClean="0"/>
              <a:pPr/>
              <a:t>3</a:t>
            </a:fld>
            <a:endParaRPr lang="en-US" dirty="0"/>
          </a:p>
        </p:txBody>
      </p:sp>
      <p:sp>
        <p:nvSpPr>
          <p:cNvPr id="2" name="Título 1">
            <a:extLst>
              <a:ext uri="{FF2B5EF4-FFF2-40B4-BE49-F238E27FC236}">
                <a16:creationId xmlns:a16="http://schemas.microsoft.com/office/drawing/2014/main" id="{9750BC02-FE4E-1148-8346-BA2C94ECC781}"/>
              </a:ext>
            </a:extLst>
          </p:cNvPr>
          <p:cNvSpPr>
            <a:spLocks noGrp="1"/>
          </p:cNvSpPr>
          <p:nvPr>
            <p:ph type="title"/>
          </p:nvPr>
        </p:nvSpPr>
        <p:spPr/>
        <p:txBody>
          <a:bodyPr/>
          <a:lstStyle/>
          <a:p>
            <a:r>
              <a:rPr lang="es-ES_tradnl" b="1" dirty="0"/>
              <a:t>Objetivos de la Clase</a:t>
            </a:r>
          </a:p>
        </p:txBody>
      </p:sp>
      <p:sp>
        <p:nvSpPr>
          <p:cNvPr id="9" name="Marcador de texto 8">
            <a:extLst>
              <a:ext uri="{FF2B5EF4-FFF2-40B4-BE49-F238E27FC236}">
                <a16:creationId xmlns:a16="http://schemas.microsoft.com/office/drawing/2014/main" id="{C0A58EEC-AE91-4A1D-A092-4DC34F040D5C}"/>
              </a:ext>
            </a:extLst>
          </p:cNvPr>
          <p:cNvSpPr>
            <a:spLocks noGrp="1"/>
          </p:cNvSpPr>
          <p:nvPr>
            <p:ph type="body" sz="quarter" idx="11"/>
          </p:nvPr>
        </p:nvSpPr>
        <p:spPr>
          <a:xfrm>
            <a:off x="560387" y="1228725"/>
            <a:ext cx="8023225" cy="4486275"/>
          </a:xfrm>
        </p:spPr>
        <p:txBody>
          <a:bodyPr>
            <a:noAutofit/>
          </a:bodyPr>
          <a:lstStyle/>
          <a:p>
            <a:pPr marL="393700" indent="-342900" algn="just">
              <a:buFont typeface="Arial" panose="020B0604020202020204" pitchFamily="34" charset="0"/>
              <a:buChar char="•"/>
            </a:pPr>
            <a:r>
              <a:rPr lang="es-CL" sz="2200" dirty="0"/>
              <a:t>Cómo usar los Atributo %ISOPEN, %NOTFOUND, %FOUND y </a:t>
            </a:r>
            <a:r>
              <a:rPr lang="en-US" sz="2400" kern="1200" dirty="0"/>
              <a:t> %ROWCOUNT </a:t>
            </a:r>
            <a:r>
              <a:rPr lang="es-MX" sz="2200" dirty="0"/>
              <a:t>para obtener información del estado de un Cursor Explícito.</a:t>
            </a:r>
            <a:endParaRPr lang="es-CL" sz="2200" dirty="0"/>
          </a:p>
          <a:p>
            <a:pPr marL="393700" indent="-342900" algn="just">
              <a:buFont typeface="Arial" panose="020B0604020202020204" pitchFamily="34" charset="0"/>
              <a:buChar char="•"/>
            </a:pPr>
            <a:r>
              <a:rPr lang="es-CL" sz="2200" dirty="0"/>
              <a:t>Cómo procesar las filas de un Cursor Explícito usando la estructura de iteración LOOP Simple.</a:t>
            </a:r>
          </a:p>
          <a:p>
            <a:pPr marL="393700" indent="-342900" algn="just">
              <a:buFont typeface="Arial" panose="020B0604020202020204" pitchFamily="34" charset="0"/>
              <a:buChar char="•"/>
            </a:pPr>
            <a:r>
              <a:rPr lang="es-CL" sz="2200" dirty="0"/>
              <a:t>Cómo procesar las filas de un Cursor Explícito usando la estructura de iteración WHILE LOOP.</a:t>
            </a:r>
          </a:p>
          <a:p>
            <a:pPr marL="393700" indent="-342900" algn="just">
              <a:buFont typeface="Arial" panose="020B0604020202020204" pitchFamily="34" charset="0"/>
              <a:buChar char="•"/>
            </a:pPr>
            <a:r>
              <a:rPr lang="es-CL" sz="2200" dirty="0"/>
              <a:t>Cómo procesar las filas de un Cursor Explícito usando la estructura de iteración FOR LOOP.</a:t>
            </a:r>
          </a:p>
          <a:p>
            <a:pPr marL="393700" indent="-342900" algn="just">
              <a:buFont typeface="Arial" panose="020B0604020202020204" pitchFamily="34" charset="0"/>
              <a:buChar char="•"/>
            </a:pPr>
            <a:endParaRPr lang="es-CL" sz="2200" dirty="0"/>
          </a:p>
        </p:txBody>
      </p:sp>
    </p:spTree>
    <p:extLst>
      <p:ext uri="{BB962C8B-B14F-4D97-AF65-F5344CB8AC3E}">
        <p14:creationId xmlns:p14="http://schemas.microsoft.com/office/powerpoint/2010/main" val="1994146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548035E2-9379-2346-A89D-675F58CEB28A}"/>
              </a:ext>
            </a:extLst>
          </p:cNvPr>
          <p:cNvSpPr>
            <a:spLocks noGrp="1"/>
          </p:cNvSpPr>
          <p:nvPr>
            <p:ph type="title"/>
          </p:nvPr>
        </p:nvSpPr>
        <p:spPr>
          <a:xfrm>
            <a:off x="3029627" y="3476150"/>
            <a:ext cx="5995800" cy="1596891"/>
          </a:xfrm>
        </p:spPr>
        <p:txBody>
          <a:bodyPr anchor="ctr" anchorCtr="0"/>
          <a:lstStyle/>
          <a:p>
            <a:r>
              <a:rPr lang="es-ES_tradnl" sz="4800" b="1" dirty="0"/>
              <a:t>Manejo de Cursores Explícitos</a:t>
            </a:r>
          </a:p>
        </p:txBody>
      </p:sp>
      <p:pic>
        <p:nvPicPr>
          <p:cNvPr id="6" name="Imagen 5">
            <a:extLst>
              <a:ext uri="{FF2B5EF4-FFF2-40B4-BE49-F238E27FC236}">
                <a16:creationId xmlns:a16="http://schemas.microsoft.com/office/drawing/2014/main" id="{595B8594-4A99-4E38-B772-2C769E618C1C}"/>
              </a:ext>
            </a:extLst>
          </p:cNvPr>
          <p:cNvPicPr>
            <a:picLocks noChangeAspect="1"/>
          </p:cNvPicPr>
          <p:nvPr/>
        </p:nvPicPr>
        <p:blipFill>
          <a:blip r:embed="rId2"/>
          <a:stretch>
            <a:fillRect/>
          </a:stretch>
        </p:blipFill>
        <p:spPr>
          <a:xfrm>
            <a:off x="133436" y="6025844"/>
            <a:ext cx="8877127" cy="608023"/>
          </a:xfrm>
          <a:prstGeom prst="rect">
            <a:avLst/>
          </a:prstGeom>
        </p:spPr>
      </p:pic>
    </p:spTree>
    <p:extLst>
      <p:ext uri="{BB962C8B-B14F-4D97-AF65-F5344CB8AC3E}">
        <p14:creationId xmlns:p14="http://schemas.microsoft.com/office/powerpoint/2010/main" val="1679846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96444" y="212725"/>
            <a:ext cx="4293810" cy="813000"/>
          </a:xfrm>
        </p:spPr>
        <p:txBody>
          <a:bodyPr/>
          <a:lstStyle/>
          <a:p>
            <a:pPr lvl="0" defTabSz="457200">
              <a:defRPr/>
            </a:pPr>
            <a:r>
              <a:rPr lang="es-CL" sz="2800" b="1" dirty="0">
                <a:solidFill>
                  <a:prstClr val="white"/>
                </a:solidFill>
                <a:latin typeface="Calibri"/>
              </a:rPr>
              <a:t>Atributos para Cursores Explícitos</a:t>
            </a:r>
          </a:p>
        </p:txBody>
      </p:sp>
      <p:pic>
        <p:nvPicPr>
          <p:cNvPr id="4" name="Imagen 3">
            <a:extLst>
              <a:ext uri="{FF2B5EF4-FFF2-40B4-BE49-F238E27FC236}">
                <a16:creationId xmlns:a16="http://schemas.microsoft.com/office/drawing/2014/main" id="{C38B0975-CFD9-4FB7-AEEC-AE4F1C1396D4}"/>
              </a:ext>
            </a:extLst>
          </p:cNvPr>
          <p:cNvPicPr>
            <a:picLocks noChangeAspect="1"/>
          </p:cNvPicPr>
          <p:nvPr/>
        </p:nvPicPr>
        <p:blipFill>
          <a:blip r:embed="rId3"/>
          <a:stretch>
            <a:fillRect/>
          </a:stretch>
        </p:blipFill>
        <p:spPr>
          <a:xfrm>
            <a:off x="1149555" y="1430853"/>
            <a:ext cx="6611667" cy="4954181"/>
          </a:xfrm>
          <a:prstGeom prst="rect">
            <a:avLst/>
          </a:prstGeom>
        </p:spPr>
      </p:pic>
    </p:spTree>
    <p:extLst>
      <p:ext uri="{BB962C8B-B14F-4D97-AF65-F5344CB8AC3E}">
        <p14:creationId xmlns:p14="http://schemas.microsoft.com/office/powerpoint/2010/main" val="3828127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Atributo %ISOPEN</a:t>
            </a:r>
          </a:p>
        </p:txBody>
      </p:sp>
      <p:sp>
        <p:nvSpPr>
          <p:cNvPr id="7" name="Rectángulo redondeado 4">
            <a:extLst>
              <a:ext uri="{FF2B5EF4-FFF2-40B4-BE49-F238E27FC236}">
                <a16:creationId xmlns:a16="http://schemas.microsoft.com/office/drawing/2014/main" id="{450316BB-E51C-4A48-B1CA-2D297B961EA9}"/>
              </a:ext>
            </a:extLst>
          </p:cNvPr>
          <p:cNvSpPr/>
          <p:nvPr/>
        </p:nvSpPr>
        <p:spPr>
          <a:xfrm>
            <a:off x="3527264" y="1156480"/>
            <a:ext cx="2088000" cy="1800000"/>
          </a:xfrm>
          <a:prstGeom prst="roundRect">
            <a:avLst/>
          </a:prstGeom>
          <a:solidFill>
            <a:srgbClr val="7D983A"/>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El atributo de cursor %ISOPEN permite validar si el cursos está abierto antes de realizar una lectura</a:t>
            </a:r>
          </a:p>
        </p:txBody>
      </p:sp>
      <p:sp>
        <p:nvSpPr>
          <p:cNvPr id="9" name="Rectángulo redondeado 4">
            <a:extLst>
              <a:ext uri="{FF2B5EF4-FFF2-40B4-BE49-F238E27FC236}">
                <a16:creationId xmlns:a16="http://schemas.microsoft.com/office/drawing/2014/main" id="{CB2EED1D-638C-4CE2-97C2-032443EDC085}"/>
              </a:ext>
            </a:extLst>
          </p:cNvPr>
          <p:cNvSpPr/>
          <p:nvPr/>
        </p:nvSpPr>
        <p:spPr>
          <a:xfrm>
            <a:off x="6367666" y="1156480"/>
            <a:ext cx="2088000" cy="1800000"/>
          </a:xfrm>
          <a:prstGeom prst="roundRect">
            <a:avLst/>
          </a:prstGeom>
          <a:solidFill>
            <a:srgbClr val="D96709"/>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lvl="0" algn="ctr" fontAlgn="base">
              <a:spcBef>
                <a:spcPct val="0"/>
              </a:spcBef>
              <a:spcAft>
                <a:spcPct val="0"/>
              </a:spcAft>
              <a:buClrTx/>
              <a:defRPr/>
            </a:pPr>
            <a:r>
              <a:rPr lang="es-MX" sz="1800" b="1" kern="1200" dirty="0">
                <a:solidFill>
                  <a:srgbClr val="FFFFFF"/>
                </a:solidFill>
                <a:latin typeface="Calibri"/>
                <a:cs typeface="Arial" panose="020B0604020202020204" pitchFamily="34" charset="0"/>
              </a:rPr>
              <a:t>Retorna el estado del cursor. TRUE si está abierto y FALSE si no está abierto</a:t>
            </a:r>
          </a:p>
        </p:txBody>
      </p:sp>
      <p:sp>
        <p:nvSpPr>
          <p:cNvPr id="11" name="Rectángulo redondeado 4">
            <a:extLst>
              <a:ext uri="{FF2B5EF4-FFF2-40B4-BE49-F238E27FC236}">
                <a16:creationId xmlns:a16="http://schemas.microsoft.com/office/drawing/2014/main" id="{9FCD1917-B168-42FE-9639-4BE88E2946C4}"/>
              </a:ext>
            </a:extLst>
          </p:cNvPr>
          <p:cNvSpPr/>
          <p:nvPr/>
        </p:nvSpPr>
        <p:spPr>
          <a:xfrm>
            <a:off x="724380" y="1156480"/>
            <a:ext cx="2088000" cy="1800000"/>
          </a:xfrm>
          <a:prstGeom prst="roundRect">
            <a:avLst/>
          </a:prstGeom>
          <a:solidFill>
            <a:srgbClr val="17375E"/>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Se pueden leer filas sólo cuando el cursor se encuentra abierto</a:t>
            </a:r>
          </a:p>
        </p:txBody>
      </p:sp>
      <p:sp>
        <p:nvSpPr>
          <p:cNvPr id="12" name="Rectangle 3">
            <a:extLst>
              <a:ext uri="{FF2B5EF4-FFF2-40B4-BE49-F238E27FC236}">
                <a16:creationId xmlns:a16="http://schemas.microsoft.com/office/drawing/2014/main" id="{48D7DC41-F146-4CE4-950F-69748F5DA0D9}"/>
              </a:ext>
            </a:extLst>
          </p:cNvPr>
          <p:cNvSpPr txBox="1">
            <a:spLocks noChangeArrowheads="1"/>
          </p:cNvSpPr>
          <p:nvPr/>
        </p:nvSpPr>
        <p:spPr bwMode="auto">
          <a:xfrm>
            <a:off x="611188" y="3156795"/>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Sintaxis:</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a:t>
            </a: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p:txBody>
      </p:sp>
      <p:sp>
        <p:nvSpPr>
          <p:cNvPr id="15" name="Text Box 5">
            <a:extLst>
              <a:ext uri="{FF2B5EF4-FFF2-40B4-BE49-F238E27FC236}">
                <a16:creationId xmlns:a16="http://schemas.microsoft.com/office/drawing/2014/main" id="{4704932F-FDF4-464F-8347-75E03D518E9A}"/>
              </a:ext>
            </a:extLst>
          </p:cNvPr>
          <p:cNvSpPr txBox="1">
            <a:spLocks noChangeArrowheads="1"/>
          </p:cNvSpPr>
          <p:nvPr/>
        </p:nvSpPr>
        <p:spPr bwMode="auto">
          <a:xfrm>
            <a:off x="1271989" y="3479518"/>
            <a:ext cx="5479540" cy="58477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lvl="0" fontAlgn="base">
              <a:spcBef>
                <a:spcPct val="0"/>
              </a:spcBef>
              <a:spcAft>
                <a:spcPct val="0"/>
              </a:spcAft>
              <a:buClrTx/>
              <a:defRPr/>
            </a:pPr>
            <a:endParaRPr lang="es-MX" sz="800" b="1" i="1" kern="1200" dirty="0">
              <a:solidFill>
                <a:sysClr val="windowText" lastClr="000000"/>
              </a:solidFill>
              <a:latin typeface="Calibri"/>
              <a:ea typeface="+mn-ea"/>
              <a:cs typeface="Arial" pitchFamily="34" charset="0"/>
            </a:endParaRPr>
          </a:p>
          <a:p>
            <a:pPr>
              <a:defRPr/>
            </a:pP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%ISOPEN</a:t>
            </a:r>
          </a:p>
          <a:p>
            <a:pPr>
              <a:defRPr/>
            </a:pPr>
            <a:endParaRPr kumimoji="0" lang="en-US" sz="800" b="1" i="0" u="none" strike="noStrike" kern="1200" cap="none" spc="0" normalizeH="0" baseline="0" noProof="0" dirty="0">
              <a:ln>
                <a:noFill/>
              </a:ln>
              <a:solidFill>
                <a:prstClr val="black"/>
              </a:solidFill>
              <a:effectLst/>
              <a:uLnTx/>
              <a:uFillTx/>
              <a:latin typeface="Calibri" panose="020F0502020204030204" pitchFamily="34" charset="0"/>
              <a:ea typeface="+mn-ea"/>
              <a:cs typeface="Arial" panose="020B0604020202020204" pitchFamily="34" charset="0"/>
            </a:endParaRPr>
          </a:p>
        </p:txBody>
      </p:sp>
      <p:sp>
        <p:nvSpPr>
          <p:cNvPr id="16" name="Text Box 5">
            <a:extLst>
              <a:ext uri="{FF2B5EF4-FFF2-40B4-BE49-F238E27FC236}">
                <a16:creationId xmlns:a16="http://schemas.microsoft.com/office/drawing/2014/main" id="{4CA1EC20-D34A-443B-BB8F-AAB221797513}"/>
              </a:ext>
            </a:extLst>
          </p:cNvPr>
          <p:cNvSpPr txBox="1">
            <a:spLocks noChangeArrowheads="1"/>
          </p:cNvSpPr>
          <p:nvPr/>
        </p:nvSpPr>
        <p:spPr bwMode="auto">
          <a:xfrm>
            <a:off x="1299129" y="4696628"/>
            <a:ext cx="5479540" cy="1815882"/>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lvl="0" fontAlgn="base">
              <a:spcBef>
                <a:spcPct val="0"/>
              </a:spcBef>
              <a:spcAft>
                <a:spcPct val="0"/>
              </a:spcAft>
              <a:buClrTx/>
              <a:defRPr/>
            </a:pPr>
            <a:endParaRPr lang="es-MX" sz="800" b="1" i="1" kern="1200" dirty="0">
              <a:solidFill>
                <a:sysClr val="windowText" lastClr="000000"/>
              </a:solidFill>
              <a:latin typeface="Calibri"/>
              <a:ea typeface="+mn-ea"/>
              <a:cs typeface="Arial" pitchFamily="34" charset="0"/>
            </a:endParaRPr>
          </a:p>
          <a:p>
            <a:pPr>
              <a:defRPr/>
            </a:pPr>
            <a:r>
              <a:rPr lang="en-US" sz="1600" b="1" dirty="0">
                <a:latin typeface="Calibri" panose="020F0502020204030204" pitchFamily="34" charset="0"/>
                <a:cs typeface="Calibri" panose="020F0502020204030204" pitchFamily="34" charset="0"/>
              </a:rPr>
              <a:t>BEGIN</a:t>
            </a:r>
          </a:p>
          <a:p>
            <a:pPr>
              <a:defRPr/>
            </a:pPr>
            <a:r>
              <a:rPr lang="en-US" sz="1600" b="1" dirty="0">
                <a:latin typeface="Calibri" panose="020F0502020204030204" pitchFamily="34" charset="0"/>
                <a:cs typeface="Calibri" panose="020F0502020204030204" pitchFamily="34" charset="0"/>
              </a:rPr>
              <a:t>    IF NOT </a:t>
            </a:r>
            <a:r>
              <a:rPr lang="en-US" sz="1600" b="1" dirty="0">
                <a:solidFill>
                  <a:srgbClr val="C00000"/>
                </a:solidFill>
                <a:latin typeface="Calibri" panose="020F0502020204030204" pitchFamily="34" charset="0"/>
                <a:cs typeface="Calibri" panose="020F0502020204030204" pitchFamily="34" charset="0"/>
              </a:rPr>
              <a:t>cur_dato_empleado%ISOPEN </a:t>
            </a:r>
            <a:r>
              <a:rPr lang="en-US" sz="1600" b="1" dirty="0">
                <a:latin typeface="Calibri" panose="020F0502020204030204" pitchFamily="34" charset="0"/>
                <a:cs typeface="Calibri" panose="020F0502020204030204" pitchFamily="34" charset="0"/>
              </a:rPr>
              <a:t>THEN</a:t>
            </a:r>
          </a:p>
          <a:p>
            <a:pPr>
              <a:defRPr/>
            </a:pPr>
            <a:r>
              <a:rPr lang="en-US" sz="1600" b="1" dirty="0">
                <a:latin typeface="Calibri" panose="020F0502020204030204" pitchFamily="34" charset="0"/>
                <a:cs typeface="Calibri" panose="020F0502020204030204" pitchFamily="34" charset="0"/>
              </a:rPr>
              <a:t>        OPEN cur_dato_empleado;</a:t>
            </a:r>
          </a:p>
          <a:p>
            <a:pPr>
              <a:defRPr/>
            </a:pPr>
            <a:r>
              <a:rPr lang="en-US" sz="1600" b="1" dirty="0">
                <a:latin typeface="Calibri" panose="020F0502020204030204" pitchFamily="34" charset="0"/>
                <a:cs typeface="Calibri" panose="020F0502020204030204" pitchFamily="34" charset="0"/>
              </a:rPr>
              <a:t>     END IF;</a:t>
            </a:r>
          </a:p>
          <a:p>
            <a:pPr>
              <a:defRPr/>
            </a:pPr>
            <a:r>
              <a:rPr lang="en-US" sz="1600" b="1" dirty="0">
                <a:latin typeface="Calibri" panose="020F0502020204030204" pitchFamily="34" charset="0"/>
                <a:cs typeface="Calibri" panose="020F0502020204030204" pitchFamily="34" charset="0"/>
              </a:rPr>
              <a:t>   LOOP</a:t>
            </a:r>
          </a:p>
          <a:p>
            <a:pPr>
              <a:defRPr/>
            </a:pPr>
            <a:r>
              <a:rPr lang="en-US" sz="1600" b="1" dirty="0">
                <a:latin typeface="Calibri" panose="020F0502020204030204" pitchFamily="34" charset="0"/>
                <a:cs typeface="Calibri" panose="020F0502020204030204" pitchFamily="34" charset="0"/>
              </a:rPr>
              <a:t>         FETCH cur_dato_empleado INTO reg_empleado;</a:t>
            </a:r>
          </a:p>
          <a:p>
            <a:pPr>
              <a:defRPr/>
            </a:pPr>
            <a:endParaRPr kumimoji="0" lang="en-US" sz="800" b="1" u="none" strike="noStrike" kern="1200" cap="none" spc="0" normalizeH="0" baseline="0" noProof="0" dirty="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2858687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Atributo %ROWCOUNT </a:t>
            </a:r>
          </a:p>
        </p:txBody>
      </p:sp>
      <p:sp>
        <p:nvSpPr>
          <p:cNvPr id="7" name="Rectángulo redondeado 4">
            <a:extLst>
              <a:ext uri="{FF2B5EF4-FFF2-40B4-BE49-F238E27FC236}">
                <a16:creationId xmlns:a16="http://schemas.microsoft.com/office/drawing/2014/main" id="{450316BB-E51C-4A48-B1CA-2D297B961EA9}"/>
              </a:ext>
            </a:extLst>
          </p:cNvPr>
          <p:cNvSpPr/>
          <p:nvPr/>
        </p:nvSpPr>
        <p:spPr>
          <a:xfrm>
            <a:off x="3606094" y="1156480"/>
            <a:ext cx="1944000" cy="1656000"/>
          </a:xfrm>
          <a:prstGeom prst="roundRect">
            <a:avLst/>
          </a:prstGeom>
          <a:solidFill>
            <a:srgbClr val="7D983A"/>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El atributo %ROWCOUNT se incrementa en uno en cada lectura</a:t>
            </a:r>
          </a:p>
        </p:txBody>
      </p:sp>
      <p:sp>
        <p:nvSpPr>
          <p:cNvPr id="9" name="Rectángulo redondeado 4">
            <a:extLst>
              <a:ext uri="{FF2B5EF4-FFF2-40B4-BE49-F238E27FC236}">
                <a16:creationId xmlns:a16="http://schemas.microsoft.com/office/drawing/2014/main" id="{CB2EED1D-638C-4CE2-97C2-032443EDC085}"/>
              </a:ext>
            </a:extLst>
          </p:cNvPr>
          <p:cNvSpPr/>
          <p:nvPr/>
        </p:nvSpPr>
        <p:spPr>
          <a:xfrm>
            <a:off x="6446496" y="1156480"/>
            <a:ext cx="1944000" cy="1656000"/>
          </a:xfrm>
          <a:prstGeom prst="roundRect">
            <a:avLst/>
          </a:prstGeom>
          <a:solidFill>
            <a:srgbClr val="D96709"/>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lvl="0" algn="ctr" fontAlgn="base">
              <a:spcBef>
                <a:spcPct val="0"/>
              </a:spcBef>
              <a:spcAft>
                <a:spcPct val="0"/>
              </a:spcAft>
              <a:buClrTx/>
              <a:defRPr/>
            </a:pPr>
            <a:r>
              <a:rPr lang="es-MX" sz="1800" b="1" kern="1200" dirty="0">
                <a:solidFill>
                  <a:srgbClr val="FFFFFF"/>
                </a:solidFill>
                <a:latin typeface="Calibri"/>
                <a:cs typeface="Arial" panose="020B0604020202020204" pitchFamily="34" charset="0"/>
              </a:rPr>
              <a:t>Se puede referenciar en sentencias PL/SQL</a:t>
            </a:r>
          </a:p>
        </p:txBody>
      </p:sp>
      <p:sp>
        <p:nvSpPr>
          <p:cNvPr id="11" name="Rectángulo redondeado 4">
            <a:extLst>
              <a:ext uri="{FF2B5EF4-FFF2-40B4-BE49-F238E27FC236}">
                <a16:creationId xmlns:a16="http://schemas.microsoft.com/office/drawing/2014/main" id="{9FCD1917-B168-42FE-9639-4BE88E2946C4}"/>
              </a:ext>
            </a:extLst>
          </p:cNvPr>
          <p:cNvSpPr/>
          <p:nvPr/>
        </p:nvSpPr>
        <p:spPr>
          <a:xfrm>
            <a:off x="803210" y="1156480"/>
            <a:ext cx="1944000" cy="1656000"/>
          </a:xfrm>
          <a:prstGeom prst="roundRect">
            <a:avLst/>
          </a:prstGeom>
          <a:solidFill>
            <a:srgbClr val="17375E"/>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Retorna el número de filas que se han leído desde el cursor</a:t>
            </a:r>
          </a:p>
        </p:txBody>
      </p:sp>
      <p:sp>
        <p:nvSpPr>
          <p:cNvPr id="12" name="Rectangle 3">
            <a:extLst>
              <a:ext uri="{FF2B5EF4-FFF2-40B4-BE49-F238E27FC236}">
                <a16:creationId xmlns:a16="http://schemas.microsoft.com/office/drawing/2014/main" id="{48D7DC41-F146-4CE4-950F-69748F5DA0D9}"/>
              </a:ext>
            </a:extLst>
          </p:cNvPr>
          <p:cNvSpPr txBox="1">
            <a:spLocks noChangeArrowheads="1"/>
          </p:cNvSpPr>
          <p:nvPr/>
        </p:nvSpPr>
        <p:spPr bwMode="auto">
          <a:xfrm>
            <a:off x="611188" y="3019009"/>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Sintaxis:</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a:t>
            </a: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p:txBody>
      </p:sp>
      <p:sp>
        <p:nvSpPr>
          <p:cNvPr id="15" name="Text Box 5">
            <a:extLst>
              <a:ext uri="{FF2B5EF4-FFF2-40B4-BE49-F238E27FC236}">
                <a16:creationId xmlns:a16="http://schemas.microsoft.com/office/drawing/2014/main" id="{4704932F-FDF4-464F-8347-75E03D518E9A}"/>
              </a:ext>
            </a:extLst>
          </p:cNvPr>
          <p:cNvSpPr txBox="1">
            <a:spLocks noChangeArrowheads="1"/>
          </p:cNvSpPr>
          <p:nvPr/>
        </p:nvSpPr>
        <p:spPr bwMode="auto">
          <a:xfrm>
            <a:off x="1271989" y="3304154"/>
            <a:ext cx="5479540" cy="58477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lvl="0" fontAlgn="base">
              <a:spcBef>
                <a:spcPct val="0"/>
              </a:spcBef>
              <a:spcAft>
                <a:spcPct val="0"/>
              </a:spcAft>
              <a:buClrTx/>
              <a:defRPr/>
            </a:pPr>
            <a:endParaRPr lang="es-MX" sz="800" b="1" i="1" kern="1200" dirty="0">
              <a:solidFill>
                <a:sysClr val="windowText" lastClr="000000"/>
              </a:solidFill>
              <a:latin typeface="Calibri"/>
              <a:ea typeface="+mn-ea"/>
              <a:cs typeface="Arial" pitchFamily="34" charset="0"/>
            </a:endParaRPr>
          </a:p>
          <a:p>
            <a:pPr>
              <a:defRPr/>
            </a:pP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%ROWCOUNT</a:t>
            </a:r>
          </a:p>
          <a:p>
            <a:pPr>
              <a:defRPr/>
            </a:pPr>
            <a:endParaRPr kumimoji="0" lang="en-US" sz="800" b="1" i="0" u="none" strike="noStrike" kern="1200" cap="none" spc="0" normalizeH="0" baseline="0" noProof="0" dirty="0">
              <a:ln>
                <a:noFill/>
              </a:ln>
              <a:solidFill>
                <a:prstClr val="black"/>
              </a:solidFill>
              <a:effectLst/>
              <a:uLnTx/>
              <a:uFillTx/>
              <a:latin typeface="Calibri" panose="020F0502020204030204" pitchFamily="34" charset="0"/>
              <a:ea typeface="+mn-ea"/>
              <a:cs typeface="Arial" panose="020B0604020202020204" pitchFamily="34" charset="0"/>
            </a:endParaRPr>
          </a:p>
        </p:txBody>
      </p:sp>
      <p:sp>
        <p:nvSpPr>
          <p:cNvPr id="16" name="Text Box 5">
            <a:extLst>
              <a:ext uri="{FF2B5EF4-FFF2-40B4-BE49-F238E27FC236}">
                <a16:creationId xmlns:a16="http://schemas.microsoft.com/office/drawing/2014/main" id="{4CA1EC20-D34A-443B-BB8F-AAB221797513}"/>
              </a:ext>
            </a:extLst>
          </p:cNvPr>
          <p:cNvSpPr txBox="1">
            <a:spLocks noChangeArrowheads="1"/>
          </p:cNvSpPr>
          <p:nvPr/>
        </p:nvSpPr>
        <p:spPr bwMode="auto">
          <a:xfrm>
            <a:off x="1299128" y="4358426"/>
            <a:ext cx="5953441" cy="2215991"/>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tIns="0" bIns="0">
            <a:spAutoFit/>
          </a:bodyPr>
          <a:lstStyle/>
          <a:p>
            <a:pPr lvl="0" fontAlgn="base">
              <a:spcBef>
                <a:spcPct val="0"/>
              </a:spcBef>
              <a:spcAft>
                <a:spcPct val="0"/>
              </a:spcAft>
              <a:buClrTx/>
              <a:defRPr/>
            </a:pPr>
            <a:endParaRPr lang="es-MX" sz="800" b="1" i="1" kern="1200" dirty="0">
              <a:solidFill>
                <a:sysClr val="windowText" lastClr="000000"/>
              </a:solidFill>
              <a:latin typeface="Calibri"/>
              <a:ea typeface="+mn-ea"/>
              <a:cs typeface="Arial" pitchFamily="34" charset="0"/>
            </a:endParaRPr>
          </a:p>
          <a:p>
            <a:pPr>
              <a:defRPr/>
            </a:pPr>
            <a:r>
              <a:rPr lang="en-US" sz="1600" b="1" dirty="0">
                <a:latin typeface="Calibri" panose="020F0502020204030204" pitchFamily="34" charset="0"/>
                <a:cs typeface="Calibri" panose="020F0502020204030204" pitchFamily="34" charset="0"/>
              </a:rPr>
              <a:t>BEGIN</a:t>
            </a:r>
          </a:p>
          <a:p>
            <a:pPr>
              <a:defRPr/>
            </a:pPr>
            <a:r>
              <a:rPr lang="en-US" sz="1600" b="1" dirty="0">
                <a:latin typeface="Calibri" panose="020F0502020204030204" pitchFamily="34" charset="0"/>
                <a:cs typeface="Calibri" panose="020F0502020204030204" pitchFamily="34" charset="0"/>
              </a:rPr>
              <a:t>     OPEN cur_dato_empleado;</a:t>
            </a:r>
          </a:p>
          <a:p>
            <a:pPr>
              <a:defRPr/>
            </a:pPr>
            <a:r>
              <a:rPr lang="en-US" sz="1600" b="1" dirty="0">
                <a:latin typeface="Calibri" panose="020F0502020204030204" pitchFamily="34" charset="0"/>
                <a:cs typeface="Calibri" panose="020F0502020204030204" pitchFamily="34" charset="0"/>
              </a:rPr>
              <a:t>     LOOP</a:t>
            </a:r>
          </a:p>
          <a:p>
            <a:pPr>
              <a:defRPr/>
            </a:pPr>
            <a:r>
              <a:rPr lang="en-US" sz="1600" b="1" dirty="0">
                <a:latin typeface="Calibri" panose="020F0502020204030204" pitchFamily="34" charset="0"/>
                <a:cs typeface="Calibri" panose="020F0502020204030204" pitchFamily="34" charset="0"/>
              </a:rPr>
              <a:t>         FETCH cur_dato_empleado INTO reg_empleado;</a:t>
            </a:r>
          </a:p>
          <a:p>
            <a:pPr>
              <a:defRPr/>
            </a:pPr>
            <a:r>
              <a:rPr lang="en-US" sz="1600" b="1" dirty="0">
                <a:latin typeface="Calibri" panose="020F0502020204030204" pitchFamily="34" charset="0"/>
                <a:cs typeface="Calibri" panose="020F0502020204030204" pitchFamily="34" charset="0"/>
              </a:rPr>
              <a:t>          EXIT WHEN </a:t>
            </a:r>
            <a:r>
              <a:rPr lang="en-US" sz="1600" b="1" dirty="0">
                <a:solidFill>
                  <a:srgbClr val="C00000"/>
                </a:solidFill>
                <a:latin typeface="Calibri" panose="020F0502020204030204" pitchFamily="34" charset="0"/>
                <a:cs typeface="Calibri" panose="020F0502020204030204" pitchFamily="34" charset="0"/>
              </a:rPr>
              <a:t>cur_dato_empleado%ROWCOUNT </a:t>
            </a:r>
            <a:r>
              <a:rPr lang="en-US" sz="1600" b="1" dirty="0">
                <a:latin typeface="Calibri" panose="020F0502020204030204" pitchFamily="34" charset="0"/>
                <a:cs typeface="Calibri" panose="020F0502020204030204" pitchFamily="34" charset="0"/>
              </a:rPr>
              <a:t>&gt; 10;   </a:t>
            </a:r>
          </a:p>
          <a:p>
            <a:pPr>
              <a:defRPr/>
            </a:pPr>
            <a:r>
              <a:rPr lang="en-US" sz="1600" b="1" dirty="0">
                <a:latin typeface="Calibri" panose="020F0502020204030204" pitchFamily="34" charset="0"/>
                <a:cs typeface="Calibri" panose="020F0502020204030204" pitchFamily="34" charset="0"/>
              </a:rPr>
              <a:t>     END LOOP;</a:t>
            </a:r>
          </a:p>
          <a:p>
            <a:pPr>
              <a:defRPr/>
            </a:pPr>
            <a:r>
              <a:rPr lang="en-US" sz="1600" b="1" dirty="0">
                <a:latin typeface="Calibri" panose="020F0502020204030204" pitchFamily="34" charset="0"/>
                <a:cs typeface="Calibri" panose="020F0502020204030204" pitchFamily="34" charset="0"/>
              </a:rPr>
              <a:t>  CLOSE cur_dato_empleado;</a:t>
            </a:r>
          </a:p>
          <a:p>
            <a:pPr>
              <a:defRPr/>
            </a:pPr>
            <a:r>
              <a:rPr lang="en-US" sz="1600" b="1" dirty="0">
                <a:latin typeface="Calibri" panose="020F0502020204030204" pitchFamily="34" charset="0"/>
                <a:cs typeface="Calibri" panose="020F0502020204030204" pitchFamily="34" charset="0"/>
              </a:rPr>
              <a:t>END;</a:t>
            </a:r>
          </a:p>
          <a:p>
            <a:pPr>
              <a:defRPr/>
            </a:pPr>
            <a:endParaRPr lang="en-US" sz="8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53228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Atributo %NOTFOUND </a:t>
            </a:r>
          </a:p>
        </p:txBody>
      </p:sp>
      <p:sp>
        <p:nvSpPr>
          <p:cNvPr id="7" name="Rectángulo redondeado 4">
            <a:extLst>
              <a:ext uri="{FF2B5EF4-FFF2-40B4-BE49-F238E27FC236}">
                <a16:creationId xmlns:a16="http://schemas.microsoft.com/office/drawing/2014/main" id="{450316BB-E51C-4A48-B1CA-2D297B961EA9}"/>
              </a:ext>
            </a:extLst>
          </p:cNvPr>
          <p:cNvSpPr/>
          <p:nvPr/>
        </p:nvSpPr>
        <p:spPr>
          <a:xfrm>
            <a:off x="3558797" y="1156480"/>
            <a:ext cx="1944000" cy="1656000"/>
          </a:xfrm>
          <a:prstGeom prst="roundRect">
            <a:avLst/>
          </a:prstGeom>
          <a:solidFill>
            <a:srgbClr val="7D983A"/>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El atributo %ROWCOUNT se incrementa en uno en cada lectura</a:t>
            </a:r>
          </a:p>
        </p:txBody>
      </p:sp>
      <p:sp>
        <p:nvSpPr>
          <p:cNvPr id="9" name="Rectángulo redondeado 4">
            <a:extLst>
              <a:ext uri="{FF2B5EF4-FFF2-40B4-BE49-F238E27FC236}">
                <a16:creationId xmlns:a16="http://schemas.microsoft.com/office/drawing/2014/main" id="{CB2EED1D-638C-4CE2-97C2-032443EDC085}"/>
              </a:ext>
            </a:extLst>
          </p:cNvPr>
          <p:cNvSpPr/>
          <p:nvPr/>
        </p:nvSpPr>
        <p:spPr>
          <a:xfrm>
            <a:off x="6399199" y="1156480"/>
            <a:ext cx="1944000" cy="1656000"/>
          </a:xfrm>
          <a:prstGeom prst="roundRect">
            <a:avLst/>
          </a:prstGeom>
          <a:solidFill>
            <a:srgbClr val="D96709"/>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lvl="0" algn="ctr" fontAlgn="base">
              <a:spcBef>
                <a:spcPct val="0"/>
              </a:spcBef>
              <a:spcAft>
                <a:spcPct val="0"/>
              </a:spcAft>
              <a:buClrTx/>
              <a:defRPr/>
            </a:pPr>
            <a:r>
              <a:rPr lang="es-MX" sz="1800" b="1" kern="1200" dirty="0">
                <a:solidFill>
                  <a:srgbClr val="FFFFFF"/>
                </a:solidFill>
                <a:latin typeface="Calibri"/>
                <a:cs typeface="Arial" panose="020B0604020202020204" pitchFamily="34" charset="0"/>
              </a:rPr>
              <a:t>Se puede referenciar en sentencias PL/SQL</a:t>
            </a:r>
          </a:p>
        </p:txBody>
      </p:sp>
      <p:sp>
        <p:nvSpPr>
          <p:cNvPr id="11" name="Rectángulo redondeado 4">
            <a:extLst>
              <a:ext uri="{FF2B5EF4-FFF2-40B4-BE49-F238E27FC236}">
                <a16:creationId xmlns:a16="http://schemas.microsoft.com/office/drawing/2014/main" id="{9FCD1917-B168-42FE-9639-4BE88E2946C4}"/>
              </a:ext>
            </a:extLst>
          </p:cNvPr>
          <p:cNvSpPr/>
          <p:nvPr/>
        </p:nvSpPr>
        <p:spPr>
          <a:xfrm>
            <a:off x="755913" y="1156480"/>
            <a:ext cx="1944000" cy="1656000"/>
          </a:xfrm>
          <a:prstGeom prst="roundRect">
            <a:avLst/>
          </a:prstGeom>
          <a:solidFill>
            <a:srgbClr val="17375E"/>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Retorna el número de filas que se han leído desde el cursor</a:t>
            </a:r>
          </a:p>
        </p:txBody>
      </p:sp>
      <p:sp>
        <p:nvSpPr>
          <p:cNvPr id="12" name="Rectangle 3">
            <a:extLst>
              <a:ext uri="{FF2B5EF4-FFF2-40B4-BE49-F238E27FC236}">
                <a16:creationId xmlns:a16="http://schemas.microsoft.com/office/drawing/2014/main" id="{48D7DC41-F146-4CE4-950F-69748F5DA0D9}"/>
              </a:ext>
            </a:extLst>
          </p:cNvPr>
          <p:cNvSpPr txBox="1">
            <a:spLocks noChangeArrowheads="1"/>
          </p:cNvSpPr>
          <p:nvPr/>
        </p:nvSpPr>
        <p:spPr bwMode="auto">
          <a:xfrm>
            <a:off x="611188" y="3019009"/>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Sintaxis:</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Ejemplo</a:t>
            </a: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p:txBody>
      </p:sp>
      <p:sp>
        <p:nvSpPr>
          <p:cNvPr id="15" name="Text Box 5">
            <a:extLst>
              <a:ext uri="{FF2B5EF4-FFF2-40B4-BE49-F238E27FC236}">
                <a16:creationId xmlns:a16="http://schemas.microsoft.com/office/drawing/2014/main" id="{4704932F-FDF4-464F-8347-75E03D518E9A}"/>
              </a:ext>
            </a:extLst>
          </p:cNvPr>
          <p:cNvSpPr txBox="1">
            <a:spLocks noChangeArrowheads="1"/>
          </p:cNvSpPr>
          <p:nvPr/>
        </p:nvSpPr>
        <p:spPr bwMode="auto">
          <a:xfrm>
            <a:off x="1271989" y="3304154"/>
            <a:ext cx="5479540" cy="584775"/>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lvl="0" fontAlgn="base">
              <a:spcBef>
                <a:spcPct val="0"/>
              </a:spcBef>
              <a:spcAft>
                <a:spcPct val="0"/>
              </a:spcAft>
              <a:buClrTx/>
              <a:defRPr/>
            </a:pPr>
            <a:endParaRPr lang="es-MX" sz="800" b="1" i="1" kern="1200" dirty="0">
              <a:solidFill>
                <a:sysClr val="windowText" lastClr="000000"/>
              </a:solidFill>
              <a:latin typeface="Calibri"/>
              <a:ea typeface="+mn-ea"/>
              <a:cs typeface="Arial" pitchFamily="34" charset="0"/>
            </a:endParaRPr>
          </a:p>
          <a:p>
            <a:pPr>
              <a:defRPr/>
            </a:pP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%ROWCOUNT</a:t>
            </a:r>
          </a:p>
          <a:p>
            <a:pPr>
              <a:defRPr/>
            </a:pPr>
            <a:endParaRPr kumimoji="0" lang="en-US" sz="800" b="1" i="0" u="none" strike="noStrike" kern="1200" cap="none" spc="0" normalizeH="0" baseline="0" noProof="0" dirty="0">
              <a:ln>
                <a:noFill/>
              </a:ln>
              <a:solidFill>
                <a:prstClr val="black"/>
              </a:solidFill>
              <a:effectLst/>
              <a:uLnTx/>
              <a:uFillTx/>
              <a:latin typeface="Calibri" panose="020F0502020204030204" pitchFamily="34" charset="0"/>
              <a:ea typeface="+mn-ea"/>
              <a:cs typeface="Arial" panose="020B0604020202020204" pitchFamily="34" charset="0"/>
            </a:endParaRPr>
          </a:p>
        </p:txBody>
      </p:sp>
      <p:sp>
        <p:nvSpPr>
          <p:cNvPr id="16" name="Text Box 5">
            <a:extLst>
              <a:ext uri="{FF2B5EF4-FFF2-40B4-BE49-F238E27FC236}">
                <a16:creationId xmlns:a16="http://schemas.microsoft.com/office/drawing/2014/main" id="{4CA1EC20-D34A-443B-BB8F-AAB221797513}"/>
              </a:ext>
            </a:extLst>
          </p:cNvPr>
          <p:cNvSpPr txBox="1">
            <a:spLocks noChangeArrowheads="1"/>
          </p:cNvSpPr>
          <p:nvPr/>
        </p:nvSpPr>
        <p:spPr bwMode="auto">
          <a:xfrm>
            <a:off x="1299128" y="4358426"/>
            <a:ext cx="5953441" cy="2215991"/>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tIns="0" bIns="0">
            <a:spAutoFit/>
          </a:bodyPr>
          <a:lstStyle/>
          <a:p>
            <a:pPr lvl="0" fontAlgn="base">
              <a:spcBef>
                <a:spcPct val="0"/>
              </a:spcBef>
              <a:spcAft>
                <a:spcPct val="0"/>
              </a:spcAft>
              <a:buClrTx/>
              <a:defRPr/>
            </a:pPr>
            <a:endParaRPr lang="es-MX" sz="800" b="1" i="1" kern="1200" dirty="0">
              <a:solidFill>
                <a:sysClr val="windowText" lastClr="000000"/>
              </a:solidFill>
              <a:latin typeface="Calibri"/>
              <a:ea typeface="+mn-ea"/>
              <a:cs typeface="Arial" pitchFamily="34" charset="0"/>
            </a:endParaRPr>
          </a:p>
          <a:p>
            <a:pPr>
              <a:defRPr/>
            </a:pPr>
            <a:r>
              <a:rPr lang="en-US" sz="1600" b="1" dirty="0">
                <a:latin typeface="Calibri" panose="020F0502020204030204" pitchFamily="34" charset="0"/>
                <a:cs typeface="Calibri" panose="020F0502020204030204" pitchFamily="34" charset="0"/>
              </a:rPr>
              <a:t>BEGIN</a:t>
            </a:r>
          </a:p>
          <a:p>
            <a:pPr>
              <a:defRPr/>
            </a:pPr>
            <a:r>
              <a:rPr lang="en-US" sz="1600" b="1" dirty="0">
                <a:latin typeface="Calibri" panose="020F0502020204030204" pitchFamily="34" charset="0"/>
                <a:cs typeface="Calibri" panose="020F0502020204030204" pitchFamily="34" charset="0"/>
              </a:rPr>
              <a:t>     OPEN cur_dato_empleado;</a:t>
            </a:r>
          </a:p>
          <a:p>
            <a:pPr>
              <a:defRPr/>
            </a:pPr>
            <a:r>
              <a:rPr lang="en-US" sz="1600" b="1" dirty="0">
                <a:latin typeface="Calibri" panose="020F0502020204030204" pitchFamily="34" charset="0"/>
                <a:cs typeface="Calibri" panose="020F0502020204030204" pitchFamily="34" charset="0"/>
              </a:rPr>
              <a:t>     LOOP</a:t>
            </a:r>
          </a:p>
          <a:p>
            <a:pPr>
              <a:defRPr/>
            </a:pPr>
            <a:r>
              <a:rPr lang="en-US" sz="1600" b="1" dirty="0">
                <a:latin typeface="Calibri" panose="020F0502020204030204" pitchFamily="34" charset="0"/>
                <a:cs typeface="Calibri" panose="020F0502020204030204" pitchFamily="34" charset="0"/>
              </a:rPr>
              <a:t>         FETCH cur_dato_empleado INTO reg_empleado;</a:t>
            </a:r>
          </a:p>
          <a:p>
            <a:pPr>
              <a:defRPr/>
            </a:pPr>
            <a:r>
              <a:rPr lang="en-US" sz="1600" b="1" dirty="0">
                <a:latin typeface="Calibri" panose="020F0502020204030204" pitchFamily="34" charset="0"/>
                <a:cs typeface="Calibri" panose="020F0502020204030204" pitchFamily="34" charset="0"/>
              </a:rPr>
              <a:t>          EXIT WHEN </a:t>
            </a:r>
            <a:r>
              <a:rPr lang="en-US" sz="1600" b="1" dirty="0">
                <a:solidFill>
                  <a:srgbClr val="C00000"/>
                </a:solidFill>
                <a:latin typeface="Calibri" panose="020F0502020204030204" pitchFamily="34" charset="0"/>
                <a:cs typeface="Calibri" panose="020F0502020204030204" pitchFamily="34" charset="0"/>
              </a:rPr>
              <a:t>cur_dato_empleado%NOTFOUND</a:t>
            </a:r>
            <a:r>
              <a:rPr lang="en-US" sz="1600" b="1" dirty="0">
                <a:latin typeface="Calibri" panose="020F0502020204030204" pitchFamily="34" charset="0"/>
                <a:cs typeface="Calibri" panose="020F0502020204030204" pitchFamily="34" charset="0"/>
              </a:rPr>
              <a:t>;   </a:t>
            </a:r>
          </a:p>
          <a:p>
            <a:pPr>
              <a:defRPr/>
            </a:pPr>
            <a:r>
              <a:rPr lang="en-US" sz="1600" b="1" dirty="0">
                <a:latin typeface="Calibri" panose="020F0502020204030204" pitchFamily="34" charset="0"/>
                <a:cs typeface="Calibri" panose="020F0502020204030204" pitchFamily="34" charset="0"/>
              </a:rPr>
              <a:t>     END LOOP;</a:t>
            </a:r>
          </a:p>
          <a:p>
            <a:pPr>
              <a:defRPr/>
            </a:pPr>
            <a:r>
              <a:rPr lang="en-US" sz="1600" b="1" dirty="0">
                <a:latin typeface="Calibri" panose="020F0502020204030204" pitchFamily="34" charset="0"/>
                <a:cs typeface="Calibri" panose="020F0502020204030204" pitchFamily="34" charset="0"/>
              </a:rPr>
              <a:t>  CLOSE cur_dato_empleado;</a:t>
            </a:r>
          </a:p>
          <a:p>
            <a:pPr>
              <a:defRPr/>
            </a:pPr>
            <a:r>
              <a:rPr lang="en-US" sz="1600" b="1" dirty="0">
                <a:latin typeface="Calibri" panose="020F0502020204030204" pitchFamily="34" charset="0"/>
                <a:cs typeface="Calibri" panose="020F0502020204030204" pitchFamily="34" charset="0"/>
              </a:rPr>
              <a:t>END;</a:t>
            </a:r>
          </a:p>
          <a:p>
            <a:pPr>
              <a:defRPr/>
            </a:pPr>
            <a:endParaRPr lang="en-US" sz="8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26193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532F8F7C-62F6-AB45-8C6F-954F7E1DBD86}"/>
              </a:ext>
            </a:extLst>
          </p:cNvPr>
          <p:cNvSpPr>
            <a:spLocks noGrp="1"/>
          </p:cNvSpPr>
          <p:nvPr>
            <p:ph type="title"/>
          </p:nvPr>
        </p:nvSpPr>
        <p:spPr>
          <a:xfrm>
            <a:off x="1628136" y="212725"/>
            <a:ext cx="4411954" cy="813000"/>
          </a:xfrm>
        </p:spPr>
        <p:txBody>
          <a:bodyPr/>
          <a:lstStyle/>
          <a:p>
            <a:pPr lvl="0" defTabSz="457200">
              <a:defRPr/>
            </a:pPr>
            <a:r>
              <a:rPr lang="es-CL" sz="2800" b="1" dirty="0">
                <a:solidFill>
                  <a:prstClr val="white"/>
                </a:solidFill>
                <a:latin typeface="Calibri"/>
              </a:rPr>
              <a:t>LOOP Simple para leer las Filas del Cursor</a:t>
            </a:r>
          </a:p>
        </p:txBody>
      </p:sp>
      <p:sp>
        <p:nvSpPr>
          <p:cNvPr id="7" name="Rectángulo redondeado 4">
            <a:extLst>
              <a:ext uri="{FF2B5EF4-FFF2-40B4-BE49-F238E27FC236}">
                <a16:creationId xmlns:a16="http://schemas.microsoft.com/office/drawing/2014/main" id="{B3D2A93C-1A17-4A53-9DA3-ABB44615CC68}"/>
              </a:ext>
            </a:extLst>
          </p:cNvPr>
          <p:cNvSpPr/>
          <p:nvPr/>
        </p:nvSpPr>
        <p:spPr>
          <a:xfrm>
            <a:off x="1992180" y="1219110"/>
            <a:ext cx="1944000" cy="1656000"/>
          </a:xfrm>
          <a:prstGeom prst="roundRect">
            <a:avLst/>
          </a:prstGeom>
          <a:solidFill>
            <a:srgbClr val="7D983A"/>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algn="ctr">
              <a:defRPr/>
            </a:pPr>
            <a:r>
              <a:rPr lang="es-MX" sz="1800" b="1" kern="1200" dirty="0">
                <a:solidFill>
                  <a:srgbClr val="FFFFFF"/>
                </a:solidFill>
                <a:latin typeface="Calibri"/>
                <a:cs typeface="Arial" panose="020B0604020202020204" pitchFamily="34" charset="0"/>
              </a:rPr>
              <a:t>Para poder iterar a través del cursor se puede usar LOOP Simple</a:t>
            </a:r>
          </a:p>
        </p:txBody>
      </p:sp>
      <p:sp>
        <p:nvSpPr>
          <p:cNvPr id="9" name="Rectángulo redondeado 4">
            <a:extLst>
              <a:ext uri="{FF2B5EF4-FFF2-40B4-BE49-F238E27FC236}">
                <a16:creationId xmlns:a16="http://schemas.microsoft.com/office/drawing/2014/main" id="{0C933A3A-DB2A-47B4-B589-588C4CBC0CA0}"/>
              </a:ext>
            </a:extLst>
          </p:cNvPr>
          <p:cNvSpPr/>
          <p:nvPr/>
        </p:nvSpPr>
        <p:spPr>
          <a:xfrm>
            <a:off x="4832582" y="1219110"/>
            <a:ext cx="1944000" cy="1656000"/>
          </a:xfrm>
          <a:prstGeom prst="roundRect">
            <a:avLst/>
          </a:prstGeom>
          <a:solidFill>
            <a:srgbClr val="D96709"/>
          </a:solidFill>
          <a:ln w="38100" cap="flat" cmpd="sng" algn="ctr">
            <a:solidFill>
              <a:sysClr val="windowText" lastClr="000000"/>
            </a:solidFill>
            <a:prstDash val="solid"/>
          </a:ln>
          <a:effectLst>
            <a:outerShdw blurRad="50800" dist="38100" dir="2700000" algn="tl" rotWithShape="0">
              <a:prstClr val="black">
                <a:alpha val="40000"/>
              </a:prstClr>
            </a:outerShdw>
          </a:effectLst>
        </p:spPr>
        <p:txBody>
          <a:bodyPr lIns="0" tIns="0" rIns="0" bIns="0" rtlCol="0" anchor="ctr"/>
          <a:lstStyle/>
          <a:p>
            <a:pPr lvl="0" algn="ctr" fontAlgn="base">
              <a:spcBef>
                <a:spcPct val="0"/>
              </a:spcBef>
              <a:spcAft>
                <a:spcPct val="0"/>
              </a:spcAft>
              <a:buClrTx/>
              <a:defRPr/>
            </a:pPr>
            <a:r>
              <a:rPr lang="es-MX" sz="1800" b="1" kern="1200" dirty="0">
                <a:solidFill>
                  <a:srgbClr val="FFFFFF"/>
                </a:solidFill>
                <a:latin typeface="Calibri"/>
                <a:cs typeface="Arial" panose="020B0604020202020204" pitchFamily="34" charset="0"/>
              </a:rPr>
              <a:t>Esto permite leer las filas del cursor de acuerdo a la condición de salida del loop</a:t>
            </a:r>
          </a:p>
        </p:txBody>
      </p:sp>
      <p:sp>
        <p:nvSpPr>
          <p:cNvPr id="11" name="Rectangle 3">
            <a:extLst>
              <a:ext uri="{FF2B5EF4-FFF2-40B4-BE49-F238E27FC236}">
                <a16:creationId xmlns:a16="http://schemas.microsoft.com/office/drawing/2014/main" id="{6D7AC781-1FD5-4A39-AE19-29384CDE51E9}"/>
              </a:ext>
            </a:extLst>
          </p:cNvPr>
          <p:cNvSpPr txBox="1">
            <a:spLocks noChangeArrowheads="1"/>
          </p:cNvSpPr>
          <p:nvPr/>
        </p:nvSpPr>
        <p:spPr bwMode="auto">
          <a:xfrm>
            <a:off x="611188" y="3019009"/>
            <a:ext cx="7848600" cy="407988"/>
          </a:xfrm>
          <a:prstGeom prst="rect">
            <a:avLst/>
          </a:prstGeom>
          <a:noFill/>
          <a:ln w="9525">
            <a:noFill/>
            <a:miter lim="800000"/>
            <a:headEnd/>
            <a:tailEnd/>
          </a:ln>
        </p:spPr>
        <p:txBody>
          <a:bodyPr/>
          <a:lstStyle/>
          <a:p>
            <a:pPr marL="609600" indent="-609600" algn="just" defTabSz="457200" fontAlgn="base">
              <a:lnSpc>
                <a:spcPct val="80000"/>
              </a:lnSpc>
              <a:spcBef>
                <a:spcPct val="20000"/>
              </a:spcBef>
              <a:spcAft>
                <a:spcPct val="0"/>
              </a:spcAft>
              <a:buClrTx/>
              <a:buFont typeface="Arial" charset="0"/>
              <a:buChar char="•"/>
            </a:pPr>
            <a:r>
              <a:rPr lang="es-CL" sz="2000" kern="1200" dirty="0">
                <a:solidFill>
                  <a:prstClr val="black"/>
                </a:solidFill>
                <a:latin typeface="Calibri"/>
                <a:ea typeface="Arial Unicode MS"/>
                <a:cs typeface="Arial Unicode MS"/>
              </a:rPr>
              <a:t>Sintaxis:</a:t>
            </a: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pPr>
            <a:endParaRPr lang="es-CL" sz="2000" kern="1200" dirty="0">
              <a:solidFill>
                <a:prstClr val="black"/>
              </a:solidFill>
              <a:latin typeface="Calibri"/>
              <a:ea typeface="Arial Unicode MS"/>
              <a:cs typeface="Arial Unicode MS"/>
            </a:endParaRPr>
          </a:p>
          <a:p>
            <a:pPr algn="just" defTabSz="457200" fontAlgn="base">
              <a:lnSpc>
                <a:spcPct val="80000"/>
              </a:lnSpc>
              <a:spcBef>
                <a:spcPct val="20000"/>
              </a:spcBef>
              <a:spcAft>
                <a:spcPct val="0"/>
              </a:spcAft>
              <a:buClrTx/>
              <a:buFontTx/>
              <a:buNone/>
            </a:pPr>
            <a:endParaRPr lang="es-CL" sz="2000" kern="1200" dirty="0">
              <a:solidFill>
                <a:prstClr val="black"/>
              </a:solidFill>
              <a:latin typeface="Calibri"/>
              <a:ea typeface="Arial Unicode MS"/>
              <a:cs typeface="Times New Roman" pitchFamily="18" charset="0"/>
            </a:endParaRPr>
          </a:p>
          <a:p>
            <a:pPr marL="609600" indent="-609600" algn="just" defTabSz="457200" fontAlgn="base">
              <a:lnSpc>
                <a:spcPct val="80000"/>
              </a:lnSpc>
              <a:spcBef>
                <a:spcPct val="20000"/>
              </a:spcBef>
              <a:spcAft>
                <a:spcPct val="0"/>
              </a:spcAft>
              <a:buClrTx/>
              <a:buFont typeface="Arial" charset="0"/>
              <a:buChar char="•"/>
            </a:pPr>
            <a:endParaRPr lang="es-CL" sz="2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1000" kern="1200" dirty="0">
              <a:solidFill>
                <a:prstClr val="black"/>
              </a:solidFill>
              <a:latin typeface="Calibri"/>
              <a:ea typeface="Arial Unicode MS"/>
              <a:cs typeface="Arial Unicode MS"/>
            </a:endParaRPr>
          </a:p>
          <a:p>
            <a:pPr marL="609600" indent="-609600" algn="just" defTabSz="457200" fontAlgn="base">
              <a:lnSpc>
                <a:spcPct val="80000"/>
              </a:lnSpc>
              <a:spcBef>
                <a:spcPct val="20000"/>
              </a:spcBef>
              <a:spcAft>
                <a:spcPct val="0"/>
              </a:spcAft>
              <a:buClrTx/>
              <a:buFont typeface="Arial" charset="0"/>
              <a:buChar char="•"/>
            </a:pPr>
            <a:endParaRPr lang="es-CL" sz="800" kern="1200" dirty="0">
              <a:solidFill>
                <a:prstClr val="black"/>
              </a:solidFill>
              <a:latin typeface="Calibri"/>
              <a:ea typeface="Arial Unicode MS"/>
              <a:cs typeface="Arial Unicode MS"/>
            </a:endParaRPr>
          </a:p>
        </p:txBody>
      </p:sp>
      <p:sp>
        <p:nvSpPr>
          <p:cNvPr id="12" name="Text Box 5">
            <a:extLst>
              <a:ext uri="{FF2B5EF4-FFF2-40B4-BE49-F238E27FC236}">
                <a16:creationId xmlns:a16="http://schemas.microsoft.com/office/drawing/2014/main" id="{D93B922D-AEFA-43FC-8B17-5AF9A867DF61}"/>
              </a:ext>
            </a:extLst>
          </p:cNvPr>
          <p:cNvSpPr txBox="1">
            <a:spLocks noChangeArrowheads="1"/>
          </p:cNvSpPr>
          <p:nvPr/>
        </p:nvSpPr>
        <p:spPr bwMode="auto">
          <a:xfrm>
            <a:off x="996416" y="3329206"/>
            <a:ext cx="7746752" cy="2062103"/>
          </a:xfrm>
          <a:prstGeom prst="rect">
            <a:avLst/>
          </a:prstGeom>
          <a:solidFill>
            <a:srgbClr val="FFC000"/>
          </a:solidFill>
          <a:ln w="22225">
            <a:solidFill>
              <a:sysClr val="windowText" lastClr="000000"/>
            </a:solidFill>
            <a:miter lim="800000"/>
            <a:headEnd/>
            <a:tailEnd/>
          </a:ln>
          <a:scene3d>
            <a:camera prst="orthographicFront"/>
            <a:lightRig rig="threePt" dir="t"/>
          </a:scene3d>
          <a:sp3d>
            <a:bevelT w="165100" prst="coolSlant"/>
            <a:bevelB/>
          </a:sp3d>
        </p:spPr>
        <p:txBody>
          <a:bodyPr wrap="square">
            <a:spAutoFit/>
          </a:bodyPr>
          <a:lstStyle/>
          <a:p>
            <a:pPr lvl="0" fontAlgn="base">
              <a:spcBef>
                <a:spcPct val="0"/>
              </a:spcBef>
              <a:spcAft>
                <a:spcPct val="0"/>
              </a:spcAft>
              <a:buClrTx/>
              <a:defRPr/>
            </a:pPr>
            <a:endParaRPr lang="es-MX" sz="800" b="1" i="1" kern="1200" dirty="0">
              <a:solidFill>
                <a:sysClr val="windowText" lastClr="000000"/>
              </a:solidFill>
              <a:latin typeface="Calibri"/>
              <a:ea typeface="+mn-ea"/>
              <a:cs typeface="Arial" pitchFamily="34" charset="0"/>
            </a:endParaRPr>
          </a:p>
          <a:p>
            <a:pPr>
              <a:defRPr/>
            </a:pPr>
            <a:r>
              <a:rPr lang="en-US" sz="1600" b="1" dirty="0">
                <a:latin typeface="Calibri" panose="020F0502020204030204" pitchFamily="34" charset="0"/>
                <a:cs typeface="Calibri" panose="020F0502020204030204" pitchFamily="34" charset="0"/>
              </a:rPr>
              <a:t>OPEN </a:t>
            </a: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    </a:t>
            </a:r>
          </a:p>
          <a:p>
            <a:pPr>
              <a:defRPr/>
            </a:pPr>
            <a:r>
              <a:rPr lang="en-US" sz="1600" b="1" dirty="0">
                <a:latin typeface="Calibri" panose="020F0502020204030204" pitchFamily="34" charset="0"/>
                <a:cs typeface="Calibri" panose="020F0502020204030204" pitchFamily="34" charset="0"/>
              </a:rPr>
              <a:t>LOOP        </a:t>
            </a:r>
          </a:p>
          <a:p>
            <a:pPr>
              <a:defRPr/>
            </a:pPr>
            <a:r>
              <a:rPr lang="en-US" sz="1600" b="1" dirty="0">
                <a:latin typeface="Calibri" panose="020F0502020204030204" pitchFamily="34" charset="0"/>
                <a:cs typeface="Calibri" panose="020F0502020204030204" pitchFamily="34" charset="0"/>
              </a:rPr>
              <a:t>      FETCH </a:t>
            </a: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 INTO </a:t>
            </a:r>
            <a:r>
              <a:rPr lang="en-US" sz="1600" b="1" i="1" dirty="0">
                <a:latin typeface="Calibri" panose="020F0502020204030204" pitchFamily="34" charset="0"/>
                <a:cs typeface="Calibri" panose="020F0502020204030204" pitchFamily="34" charset="0"/>
              </a:rPr>
              <a:t>lista_variables</a:t>
            </a:r>
            <a:r>
              <a:rPr lang="en-US" sz="1600" b="1" dirty="0">
                <a:latin typeface="Calibri" panose="020F0502020204030204" pitchFamily="34" charset="0"/>
                <a:cs typeface="Calibri" panose="020F0502020204030204" pitchFamily="34" charset="0"/>
              </a:rPr>
              <a:t> | </a:t>
            </a:r>
            <a:r>
              <a:rPr lang="en-US" sz="1600" b="1" i="1" dirty="0">
                <a:latin typeface="Calibri" panose="020F0502020204030204" pitchFamily="34" charset="0"/>
                <a:cs typeface="Calibri" panose="020F0502020204030204" pitchFamily="34" charset="0"/>
              </a:rPr>
              <a:t>registro_PL/SQL</a:t>
            </a:r>
            <a:r>
              <a:rPr lang="en-US" sz="1600" b="1" dirty="0">
                <a:latin typeface="Calibri" panose="020F0502020204030204" pitchFamily="34" charset="0"/>
                <a:cs typeface="Calibri" panose="020F0502020204030204" pitchFamily="34" charset="0"/>
              </a:rPr>
              <a:t>;</a:t>
            </a:r>
          </a:p>
          <a:p>
            <a:pPr>
              <a:defRPr/>
            </a:pPr>
            <a:r>
              <a:rPr lang="en-US" sz="1600" b="1" dirty="0">
                <a:latin typeface="Calibri" panose="020F0502020204030204" pitchFamily="34" charset="0"/>
                <a:cs typeface="Calibri" panose="020F0502020204030204" pitchFamily="34" charset="0"/>
              </a:rPr>
              <a:t>      EXIT WHEN </a:t>
            </a: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%NOTFOUND | EXIT WHEN </a:t>
            </a: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%ROWCOUNT;</a:t>
            </a:r>
          </a:p>
          <a:p>
            <a:pPr>
              <a:defRPr/>
            </a:pPr>
            <a:r>
              <a:rPr lang="en-US" sz="1600" b="1" dirty="0">
                <a:latin typeface="Calibri" panose="020F0502020204030204" pitchFamily="34" charset="0"/>
                <a:cs typeface="Calibri" panose="020F0502020204030204" pitchFamily="34" charset="0"/>
              </a:rPr>
              <a:t>    /* Procesamiento del SET ACTIVO del Cursor y ejecución de sentencias SQL y PL/SQL*/    </a:t>
            </a:r>
          </a:p>
          <a:p>
            <a:pPr>
              <a:defRPr/>
            </a:pPr>
            <a:r>
              <a:rPr lang="en-US" sz="1600" b="1" dirty="0">
                <a:latin typeface="Calibri" panose="020F0502020204030204" pitchFamily="34" charset="0"/>
                <a:cs typeface="Calibri" panose="020F0502020204030204" pitchFamily="34" charset="0"/>
              </a:rPr>
              <a:t>END LOOP;    </a:t>
            </a:r>
          </a:p>
          <a:p>
            <a:pPr>
              <a:defRPr/>
            </a:pPr>
            <a:r>
              <a:rPr lang="en-US" sz="1600" b="1" dirty="0">
                <a:latin typeface="Calibri" panose="020F0502020204030204" pitchFamily="34" charset="0"/>
                <a:cs typeface="Calibri" panose="020F0502020204030204" pitchFamily="34" charset="0"/>
              </a:rPr>
              <a:t>CLOSE </a:t>
            </a:r>
            <a:r>
              <a:rPr lang="en-US" sz="1600" b="1" i="1" dirty="0">
                <a:latin typeface="Calibri" panose="020F0502020204030204" pitchFamily="34" charset="0"/>
                <a:cs typeface="Calibri" panose="020F0502020204030204" pitchFamily="34" charset="0"/>
              </a:rPr>
              <a:t>nombre_cursor</a:t>
            </a:r>
            <a:r>
              <a:rPr lang="en-US" sz="1600" b="1" dirty="0">
                <a:latin typeface="Calibri" panose="020F0502020204030204" pitchFamily="34" charset="0"/>
                <a:cs typeface="Calibri" panose="020F0502020204030204" pitchFamily="34" charset="0"/>
              </a:rPr>
              <a:t>; </a:t>
            </a:r>
          </a:p>
          <a:p>
            <a:pPr>
              <a:defRPr/>
            </a:pPr>
            <a:endParaRPr kumimoji="0" lang="en-US" sz="800" b="1" u="none" strike="noStrike" kern="1200" cap="none" spc="0" normalizeH="0" baseline="0" noProof="0" dirty="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1956287969"/>
      </p:ext>
    </p:extLst>
  </p:cSld>
  <p:clrMapOvr>
    <a:masterClrMapping/>
  </p:clrMapOvr>
</p:sld>
</file>

<file path=ppt/theme/theme1.xml><?xml version="1.0" encoding="utf-8"?>
<a:theme xmlns:a="http://schemas.openxmlformats.org/drawingml/2006/main" name="Tema de Office">
  <a:themeElements>
    <a:clrScheme name="DUOC 2">
      <a:dk1>
        <a:srgbClr val="172740"/>
      </a:dk1>
      <a:lt1>
        <a:srgbClr val="FFFFFF"/>
      </a:lt1>
      <a:dk2>
        <a:srgbClr val="81888F"/>
      </a:dk2>
      <a:lt2>
        <a:srgbClr val="FBC842"/>
      </a:lt2>
      <a:accent1>
        <a:srgbClr val="DE3075"/>
      </a:accent1>
      <a:accent2>
        <a:srgbClr val="702785"/>
      </a:accent2>
      <a:accent3>
        <a:srgbClr val="BDD503"/>
      </a:accent3>
      <a:accent4>
        <a:srgbClr val="00A0DE"/>
      </a:accent4>
      <a:accent5>
        <a:srgbClr val="FA742C"/>
      </a:accent5>
      <a:accent6>
        <a:srgbClr val="AE0F0F"/>
      </a:accent6>
      <a:hlink>
        <a:srgbClr val="723714"/>
      </a:hlink>
      <a:folHlink>
        <a:srgbClr val="6B79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ln>
          <a:noFill/>
        </a:ln>
      </a:spPr>
      <a:bodyPr spcFirstLastPara="1" wrap="square" lIns="91425" tIns="45700" rIns="91425" bIns="45700" anchor="t" anchorCtr="0">
        <a:noAutofit/>
      </a:bodyPr>
      <a:lstStyle>
        <a:defPPr algn="l">
          <a:defRPr sz="2400" dirty="0"/>
        </a:defPPr>
      </a:lstStyle>
    </a:txDef>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54CBA08B7824894AA16DE9F2638AAE9B" ma:contentTypeVersion="0" ma:contentTypeDescription="Crear nuevo documento." ma:contentTypeScope="" ma:versionID="6dde890e098251c6f99980558f1fc4f2">
  <xsd:schema xmlns:xsd="http://www.w3.org/2001/XMLSchema" xmlns:xs="http://www.w3.org/2001/XMLSchema" xmlns:p="http://schemas.microsoft.com/office/2006/metadata/properties" targetNamespace="http://schemas.microsoft.com/office/2006/metadata/properties" ma:root="true" ma:fieldsID="5b2b1fa7a59e354d7f595b773242440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80C9550-C091-4027-8B41-E6C7AB2A9053}"/>
</file>

<file path=customXml/itemProps2.xml><?xml version="1.0" encoding="utf-8"?>
<ds:datastoreItem xmlns:ds="http://schemas.openxmlformats.org/officeDocument/2006/customXml" ds:itemID="{EA4F0C34-2B3C-40B4-A6ED-5C0088B4885D}"/>
</file>

<file path=customXml/itemProps3.xml><?xml version="1.0" encoding="utf-8"?>
<ds:datastoreItem xmlns:ds="http://schemas.openxmlformats.org/officeDocument/2006/customXml" ds:itemID="{B7F18C4F-EBD4-45DD-8BC6-5BEE12B91E7B}"/>
</file>

<file path=docProps/app.xml><?xml version="1.0" encoding="utf-8"?>
<Properties xmlns="http://schemas.openxmlformats.org/officeDocument/2006/extended-properties" xmlns:vt="http://schemas.openxmlformats.org/officeDocument/2006/docPropsVTypes">
  <TotalTime>16865</TotalTime>
  <Words>4207</Words>
  <Application>Microsoft Office PowerPoint</Application>
  <PresentationFormat>Presentación en pantalla (4:3)</PresentationFormat>
  <Paragraphs>402</Paragraphs>
  <Slides>18</Slides>
  <Notes>15</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18</vt:i4>
      </vt:variant>
    </vt:vector>
  </HeadingPairs>
  <TitlesOfParts>
    <vt:vector size="25" baseType="lpstr">
      <vt:lpstr>Arial</vt:lpstr>
      <vt:lpstr>Roboto Mono</vt:lpstr>
      <vt:lpstr>Calibri</vt:lpstr>
      <vt:lpstr>Roboto Condensed</vt:lpstr>
      <vt:lpstr>Franklin Gothic</vt:lpstr>
      <vt:lpstr>Bebas Neue</vt:lpstr>
      <vt:lpstr>Tema de Office</vt:lpstr>
      <vt:lpstr>Uso de Cursores  Explícitos  Simples</vt:lpstr>
      <vt:lpstr>Experiencia de Aprendizaje y Competencia Asociada</vt:lpstr>
      <vt:lpstr>Objetivos de la Clase</vt:lpstr>
      <vt:lpstr>Manejo de Cursores Explícitos</vt:lpstr>
      <vt:lpstr>Atributos para Cursores Explícitos</vt:lpstr>
      <vt:lpstr>Atributo %ISOPEN</vt:lpstr>
      <vt:lpstr>Atributo %ROWCOUNT </vt:lpstr>
      <vt:lpstr>Atributo %NOTFOUND </vt:lpstr>
      <vt:lpstr>LOOP Simple para leer las Filas del Cursor</vt:lpstr>
      <vt:lpstr>LOOP Simple para leer las Filas del Cursor</vt:lpstr>
      <vt:lpstr>LOOP Simple para leer las Filas del Cursor</vt:lpstr>
      <vt:lpstr>WHILE LOOP para leer las Filas del Cursor</vt:lpstr>
      <vt:lpstr>WHILE LOOP para leer las Filas del Cursor</vt:lpstr>
      <vt:lpstr>WHILE LOOP para leer las Filas del Cursor</vt:lpstr>
      <vt:lpstr>FOR LOOP para leer las Filas del Cursor</vt:lpstr>
      <vt:lpstr>Leer las Filas del Cursor con LOOP Simple</vt:lpstr>
      <vt:lpstr>Leer las Filas del Cursor con LOOP Simple</vt:lpstr>
      <vt:lpstr>Resumen de la Clase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DISEÑO Y GESTIÓN DE REQUISITOS</dc:title>
  <dc:creator>user</dc:creator>
  <cp:lastModifiedBy>Alejandra de las Mercedes Gajardo San Martín</cp:lastModifiedBy>
  <cp:revision>913</cp:revision>
  <dcterms:modified xsi:type="dcterms:W3CDTF">2021-01-24T14:31:18Z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0x01010054CBA08B7824894AA16DE9F2638AAE9B</vt:lpwstr>
  </property>
</Properties>
</file>